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70" r:id="rId15"/>
    <p:sldId id="271" r:id="rId16"/>
    <p:sldId id="272" r:id="rId17"/>
    <p:sldId id="273" r:id="rId18"/>
    <p:sldId id="274" r:id="rId19"/>
    <p:sldId id="277" r:id="rId20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50F0F"/>
    <a:srgbClr val="025198"/>
    <a:srgbClr val="422C16"/>
    <a:srgbClr val="0C788E"/>
    <a:srgbClr val="000099"/>
    <a:srgbClr val="1C1C1C"/>
    <a:srgbClr val="CC6600"/>
    <a:srgbClr val="003399"/>
    <a:srgbClr val="C0C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52" autoAdjust="0"/>
  </p:normalViewPr>
  <p:slideViewPr>
    <p:cSldViewPr>
      <p:cViewPr varScale="1">
        <p:scale>
          <a:sx n="74" d="100"/>
          <a:sy n="74" d="100"/>
        </p:scale>
        <p:origin x="1272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3A2B7D-F012-42D4-8012-16C49C0764E3}" type="slidenum">
              <a:rPr lang="es-ES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794197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660816-C20B-445E-A8D6-2B5D80719B40}" type="slidenum">
              <a:rPr lang="es-ES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338288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0D6827-7DBB-4A0F-B5DD-E05019A09FE2}" type="slidenum">
              <a:rPr lang="es-ES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185862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30976D-27D6-488A-AFD9-6359B53C8C87}" type="slidenum">
              <a:rPr lang="es-ES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269149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F1D9F7-063D-4559-A503-ABD0C559B155}" type="slidenum">
              <a:rPr lang="es-ES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786710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72C8AF-59DB-4D62-B808-50A62CF04C72}" type="slidenum">
              <a:rPr lang="es-ES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100265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2E3B08-2042-46AE-9E14-66CA1586E598}" type="slidenum">
              <a:rPr lang="es-ES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785856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B5773F-DEAB-41B8-95F6-B04BDA33B7A6}" type="slidenum">
              <a:rPr lang="es-ES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395013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1831EB-DB62-4557-A2E0-9B294A58D8A1}" type="slidenum">
              <a:rPr lang="es-ES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689264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798C68-C73D-4B62-9412-3ED65FAA0DDD}" type="slidenum">
              <a:rPr lang="es-ES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115065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4AD598-CB31-4D74-8E18-E23D6D7DD63F}" type="slidenum">
              <a:rPr lang="es-ES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435979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4192B5F-4E2E-4C5B-B6A2-5C036FBD0D83}" type="slidenum">
              <a:rPr lang="es-ES"/>
              <a:pPr/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1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1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1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1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1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1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1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1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1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r" rtl="1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rtl="1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rtl="1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rtl="1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4" Type="http://schemas.openxmlformats.org/officeDocument/2006/relationships/slide" Target="slide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4.xml"/><Relationship Id="rId3" Type="http://schemas.openxmlformats.org/officeDocument/2006/relationships/slide" Target="slide15.xml"/><Relationship Id="rId7" Type="http://schemas.openxmlformats.org/officeDocument/2006/relationships/slide" Target="slide3.xml"/><Relationship Id="rId12" Type="http://schemas.openxmlformats.org/officeDocument/2006/relationships/slide" Target="slide11.xml"/><Relationship Id="rId2" Type="http://schemas.openxmlformats.org/officeDocument/2006/relationships/slide" Target="slide13.xml"/><Relationship Id="rId1" Type="http://schemas.openxmlformats.org/officeDocument/2006/relationships/slideLayout" Target="../slideLayouts/slideLayout4.xml"/><Relationship Id="rId6" Type="http://schemas.openxmlformats.org/officeDocument/2006/relationships/slide" Target="slide18.xml"/><Relationship Id="rId11" Type="http://schemas.openxmlformats.org/officeDocument/2006/relationships/slide" Target="slide10.xml"/><Relationship Id="rId5" Type="http://schemas.openxmlformats.org/officeDocument/2006/relationships/slide" Target="slide17.xml"/><Relationship Id="rId10" Type="http://schemas.openxmlformats.org/officeDocument/2006/relationships/slide" Target="slide8.xml"/><Relationship Id="rId4" Type="http://schemas.openxmlformats.org/officeDocument/2006/relationships/slide" Target="slide16.xml"/><Relationship Id="rId9" Type="http://schemas.openxmlformats.org/officeDocument/2006/relationships/slide" Target="slide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8" name="Rectangle 90"/>
          <p:cNvSpPr>
            <a:spLocks noGrp="1" noChangeArrowheads="1"/>
          </p:cNvSpPr>
          <p:nvPr>
            <p:ph type="ctrTitle"/>
          </p:nvPr>
        </p:nvSpPr>
        <p:spPr>
          <a:xfrm>
            <a:off x="1784349" y="116632"/>
            <a:ext cx="5832475" cy="648072"/>
          </a:xfrm>
        </p:spPr>
        <p:txBody>
          <a:bodyPr anchor="ctr"/>
          <a:lstStyle/>
          <a:p>
            <a:r>
              <a:rPr lang="fa-IR" sz="1800" b="1" dirty="0" smtClean="0">
                <a:solidFill>
                  <a:srgbClr val="003399"/>
                </a:solidFill>
                <a:cs typeface="2  Mitra" panose="00000400000000000000" pitchFamily="2" charset="-78"/>
              </a:rPr>
              <a:t>به نام خدا </a:t>
            </a:r>
            <a:endParaRPr lang="es-ES" sz="1800" b="1" dirty="0">
              <a:solidFill>
                <a:srgbClr val="003399"/>
              </a:solidFill>
              <a:cs typeface="2  Mitra" panose="00000400000000000000" pitchFamily="2" charset="-78"/>
            </a:endParaRPr>
          </a:p>
        </p:txBody>
      </p:sp>
      <p:sp>
        <p:nvSpPr>
          <p:cNvPr id="2139" name="Rectangle 91"/>
          <p:cNvSpPr>
            <a:spLocks noGrp="1" noChangeArrowheads="1"/>
          </p:cNvSpPr>
          <p:nvPr>
            <p:ph type="subTitle" idx="1"/>
          </p:nvPr>
        </p:nvSpPr>
        <p:spPr>
          <a:xfrm>
            <a:off x="740146" y="914400"/>
            <a:ext cx="7920879" cy="936625"/>
          </a:xfrm>
        </p:spPr>
        <p:txBody>
          <a:bodyPr/>
          <a:lstStyle/>
          <a:p>
            <a:r>
              <a:rPr lang="ar-SA" altLang="en-US" sz="4000" b="1" dirty="0" smtClean="0">
                <a:cs typeface="2  Mitra" panose="00000400000000000000" pitchFamily="2" charset="-78"/>
              </a:rPr>
              <a:t>آئين نامه آموزشي دوره هاي</a:t>
            </a:r>
            <a:r>
              <a:rPr lang="fa-IR" altLang="en-US" sz="4000" b="1" dirty="0" smtClean="0">
                <a:cs typeface="2  Mitra" panose="00000400000000000000" pitchFamily="2" charset="-78"/>
              </a:rPr>
              <a:t/>
            </a:r>
            <a:br>
              <a:rPr lang="fa-IR" altLang="en-US" sz="4000" b="1" dirty="0" smtClean="0">
                <a:cs typeface="2  Mitra" panose="00000400000000000000" pitchFamily="2" charset="-78"/>
              </a:rPr>
            </a:br>
            <a:r>
              <a:rPr lang="ar-SA" altLang="en-US" sz="4000" b="1" dirty="0" smtClean="0">
                <a:cs typeface="2  Mitra" panose="00000400000000000000" pitchFamily="2" charset="-78"/>
              </a:rPr>
              <a:t> </a:t>
            </a:r>
            <a:r>
              <a:rPr lang="fa-IR" altLang="en-US" sz="4000" b="1" dirty="0" smtClean="0">
                <a:cs typeface="2  Mitra" panose="00000400000000000000" pitchFamily="2" charset="-78"/>
              </a:rPr>
              <a:t/>
            </a:r>
            <a:br>
              <a:rPr lang="fa-IR" altLang="en-US" sz="4000" b="1" dirty="0" smtClean="0">
                <a:cs typeface="2  Mitra" panose="00000400000000000000" pitchFamily="2" charset="-78"/>
              </a:rPr>
            </a:br>
            <a:r>
              <a:rPr lang="ar-SA" altLang="en-US" sz="4000" b="1" dirty="0" smtClean="0">
                <a:cs typeface="2  Mitra" panose="00000400000000000000" pitchFamily="2" charset="-78"/>
              </a:rPr>
              <a:t>كارشناسي پيوسته دوره روزانه</a:t>
            </a:r>
            <a:endParaRPr lang="es-ES" sz="4000" b="1" dirty="0">
              <a:cs typeface="2  Mitra" panose="00000400000000000000" pitchFamily="2" charset="-78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SA" altLang="en-US" sz="3600" b="1" dirty="0">
                <a:solidFill>
                  <a:schemeClr val="accent2">
                    <a:lumMod val="75000"/>
                  </a:schemeClr>
                </a:solidFill>
                <a:cs typeface="2  Titr" panose="00000700000000000000" pitchFamily="2" charset="-78"/>
              </a:rPr>
              <a:t>ارزيابي پيشرفت تحصيلي</a:t>
            </a:r>
            <a:r>
              <a:rPr lang="en-US" altLang="en-US" b="1" dirty="0" smtClean="0">
                <a:solidFill>
                  <a:srgbClr val="FFFF00"/>
                </a:solidFill>
                <a:cs typeface="2  Davat" panose="00000400000000000000" pitchFamily="2" charset="-78"/>
              </a:rPr>
              <a:t/>
            </a:r>
            <a:br>
              <a:rPr lang="en-US" altLang="en-US" b="1" dirty="0" smtClean="0">
                <a:solidFill>
                  <a:srgbClr val="FFFF00"/>
                </a:solidFill>
                <a:cs typeface="2  Davat" panose="00000400000000000000" pitchFamily="2" charset="-78"/>
              </a:rPr>
            </a:br>
            <a:endParaRPr lang="en-US" dirty="0">
              <a:cs typeface="2  Davat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34792" y="1066800"/>
            <a:ext cx="7004407" cy="5368675"/>
          </a:xfrm>
        </p:spPr>
        <p:txBody>
          <a:bodyPr>
            <a:noAutofit/>
          </a:bodyPr>
          <a:lstStyle/>
          <a:p>
            <a:pPr algn="just"/>
            <a:r>
              <a:rPr lang="ar-SA" altLang="en-US" sz="3000" dirty="0">
                <a:cs typeface="2  Mitra" panose="00000400000000000000" pitchFamily="2" charset="-78"/>
              </a:rPr>
              <a:t>ماده 27: در پايان هر نيمسال تحصيلي ميانگين نمرات دانشجو درآن نيمسال و ميانگين كل نمرات او تا پايان آن نيمسال محاسبه و در پايان دوره تحصيلي نيز ميانگين كل نمرات دانشجو محاسبه و در كارنامه وي ثبت مي شود.</a:t>
            </a:r>
            <a:endParaRPr lang="en-US" altLang="en-US" sz="3000" dirty="0">
              <a:cs typeface="2  Mitra" panose="00000400000000000000" pitchFamily="2" charset="-78"/>
            </a:endParaRPr>
          </a:p>
          <a:p>
            <a:pPr algn="just"/>
            <a:r>
              <a:rPr lang="ar-SA" altLang="en-US" sz="3000" dirty="0">
                <a:cs typeface="2  Mitra" panose="00000400000000000000" pitchFamily="2" charset="-78"/>
              </a:rPr>
              <a:t>تبصره 1: براي محاسبه ميانگين نمرات تعداد واحدهاي هر درس در نمره آن درس ضرب مي شود و مجموع حاصل ضرب ها بر تعداد كل واحدهايي كه دانشجو براي آنها نمره قبولي يا مردودي دريافت داشته است تقسيم مي شود .</a:t>
            </a:r>
            <a:endParaRPr lang="en-US" altLang="en-US" sz="3000" dirty="0">
              <a:cs typeface="2  Mitra" panose="00000400000000000000" pitchFamily="2" charset="-78"/>
            </a:endParaRPr>
          </a:p>
          <a:p>
            <a:pPr algn="just"/>
            <a:r>
              <a:rPr lang="ar-SA" altLang="en-US" sz="3000" dirty="0">
                <a:cs typeface="2  Mitra" panose="00000400000000000000" pitchFamily="2" charset="-78"/>
              </a:rPr>
              <a:t>تبصره 2: دوره تابستاني به عنوان نيمسال تحصيلي محسوب نمي شود . نمرات دروسي كه دانشجو در دوره تابستاني مي گذراند تنها در محاسبه ميانگين كل دانشجو محسوب مي شود.</a:t>
            </a:r>
            <a:endParaRPr lang="en-US" altLang="en-US" sz="3000" dirty="0">
              <a:cs typeface="2  Mitra" panose="00000400000000000000" pitchFamily="2" charset="-78"/>
            </a:endParaRPr>
          </a:p>
          <a:p>
            <a:pPr algn="just" rtl="1"/>
            <a:endParaRPr lang="en-US" sz="3000" dirty="0">
              <a:cs typeface="2  Baran" panose="00000400000000000000" pitchFamily="2" charset="-78"/>
            </a:endParaRPr>
          </a:p>
        </p:txBody>
      </p:sp>
      <p:sp>
        <p:nvSpPr>
          <p:cNvPr id="4" name="Action Button: Home 3">
            <a:hlinkClick r:id="rId2" action="ppaction://hlinksldjump" highlightClick="1"/>
          </p:cNvPr>
          <p:cNvSpPr/>
          <p:nvPr/>
        </p:nvSpPr>
        <p:spPr>
          <a:xfrm>
            <a:off x="1827990" y="6435475"/>
            <a:ext cx="442598" cy="422525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5213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SA" altLang="en-US" b="1" dirty="0" smtClean="0">
                <a:solidFill>
                  <a:srgbClr val="FFFF00"/>
                </a:solidFill>
                <a:cs typeface="2  Davat" panose="00000400000000000000" pitchFamily="2" charset="-78"/>
              </a:rPr>
              <a:t> </a:t>
            </a:r>
            <a:r>
              <a:rPr lang="ar-SA" altLang="en-US" sz="3600" b="1" dirty="0">
                <a:solidFill>
                  <a:schemeClr val="accent2">
                    <a:lumMod val="75000"/>
                  </a:schemeClr>
                </a:solidFill>
                <a:cs typeface="2  Titr" panose="00000700000000000000" pitchFamily="2" charset="-78"/>
              </a:rPr>
              <a:t>مرخصي تحصيلي</a:t>
            </a:r>
            <a:r>
              <a:rPr lang="en-US" altLang="en-US" b="1" dirty="0" smtClean="0">
                <a:solidFill>
                  <a:srgbClr val="FFFF00"/>
                </a:solidFill>
                <a:cs typeface="2  Davat" panose="00000400000000000000" pitchFamily="2" charset="-78"/>
              </a:rPr>
              <a:t/>
            </a:r>
            <a:br>
              <a:rPr lang="en-US" altLang="en-US" b="1" dirty="0" smtClean="0">
                <a:solidFill>
                  <a:srgbClr val="FFFF00"/>
                </a:solidFill>
                <a:cs typeface="2  Davat" panose="00000400000000000000" pitchFamily="2" charset="-78"/>
              </a:rPr>
            </a:br>
            <a:endParaRPr lang="en-US" dirty="0">
              <a:solidFill>
                <a:srgbClr val="FFFF00"/>
              </a:solidFill>
              <a:cs typeface="2  Davat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7990" y="1047126"/>
            <a:ext cx="6858000" cy="5589337"/>
          </a:xfrm>
        </p:spPr>
        <p:txBody>
          <a:bodyPr>
            <a:noAutofit/>
          </a:bodyPr>
          <a:lstStyle/>
          <a:p>
            <a:pPr algn="just">
              <a:defRPr/>
            </a:pPr>
            <a:r>
              <a:rPr lang="ar-SA" sz="3000" dirty="0">
                <a:cs typeface="2  Mitra" panose="00000400000000000000" pitchFamily="2" charset="-78"/>
              </a:rPr>
              <a:t>دانشجو مي تواند پس از گذراندن يك نيمسال تحصيلي در دوره كارشناسي پيوسته براي 2 نيمسال از مرخصي تحصيلي استفاده </a:t>
            </a:r>
            <a:r>
              <a:rPr lang="ar-SA" sz="3000" dirty="0" smtClean="0">
                <a:cs typeface="2  Mitra" panose="00000400000000000000" pitchFamily="2" charset="-78"/>
              </a:rPr>
              <a:t>نمايد</a:t>
            </a:r>
            <a:r>
              <a:rPr lang="fa-IR" sz="3000" dirty="0" smtClean="0">
                <a:cs typeface="2  Mitra" panose="00000400000000000000" pitchFamily="2" charset="-78"/>
              </a:rPr>
              <a:t>.</a:t>
            </a:r>
            <a:r>
              <a:rPr lang="ar-SA" sz="3000" dirty="0" smtClean="0">
                <a:cs typeface="2  Mitra" panose="00000400000000000000" pitchFamily="2" charset="-78"/>
              </a:rPr>
              <a:t> </a:t>
            </a:r>
            <a:endParaRPr lang="fa-IR" sz="3000" dirty="0">
              <a:cs typeface="2  Mitra" panose="00000400000000000000" pitchFamily="2" charset="-78"/>
            </a:endParaRPr>
          </a:p>
          <a:p>
            <a:pPr algn="just">
              <a:defRPr/>
            </a:pPr>
            <a:r>
              <a:rPr lang="ar-SA" sz="3000" dirty="0">
                <a:cs typeface="2  Mitra" panose="00000400000000000000" pitchFamily="2" charset="-78"/>
              </a:rPr>
              <a:t>تبصره 1_ مدت مرخصي تحصيلي جزء حداكثر مدت مجاز تحصيل دانشجو در هر دوره محسوب مي شود. </a:t>
            </a:r>
            <a:endParaRPr lang="en-US" sz="3000" dirty="0">
              <a:cs typeface="2  Mitra" panose="00000400000000000000" pitchFamily="2" charset="-78"/>
            </a:endParaRPr>
          </a:p>
          <a:p>
            <a:pPr algn="just">
              <a:defRPr/>
            </a:pPr>
            <a:r>
              <a:rPr lang="ar-SA" sz="3000" dirty="0">
                <a:cs typeface="2  Mitra" panose="00000400000000000000" pitchFamily="2" charset="-78"/>
              </a:rPr>
              <a:t>تبصره 2_ دانشجو مي تواند تا 6 ماه از مرخصي </a:t>
            </a:r>
            <a:r>
              <a:rPr lang="fa-IR" sz="3000" dirty="0">
                <a:cs typeface="2  Mitra" panose="00000400000000000000" pitchFamily="2" charset="-78"/>
              </a:rPr>
              <a:t>(</a:t>
            </a:r>
            <a:r>
              <a:rPr lang="ar-SA" sz="3000" dirty="0">
                <a:cs typeface="2  Mitra" panose="00000400000000000000" pitchFamily="2" charset="-78"/>
              </a:rPr>
              <a:t>زايمان ) بدون احتساب در سنوات استفاده </a:t>
            </a:r>
            <a:r>
              <a:rPr lang="ar-SA" sz="3000" dirty="0" smtClean="0">
                <a:cs typeface="2  Mitra" panose="00000400000000000000" pitchFamily="2" charset="-78"/>
              </a:rPr>
              <a:t>نمايد.</a:t>
            </a:r>
            <a:endParaRPr lang="en-US" sz="3000" dirty="0">
              <a:cs typeface="2  Mitra" panose="00000400000000000000" pitchFamily="2" charset="-78"/>
            </a:endParaRPr>
          </a:p>
          <a:p>
            <a:pPr algn="just"/>
            <a:r>
              <a:rPr lang="ar-SA" altLang="en-US" sz="3000" dirty="0">
                <a:cs typeface="2  Mitra" panose="00000400000000000000" pitchFamily="2" charset="-78"/>
              </a:rPr>
              <a:t>موافقت با مرخصي تحصيلي دانشجو در اولين نيمسال تحصيلي با شوراي آموزشي دانشگاه مي باشد و مدت مرخصي تحصيلي جزو حداكثر مدت مجاز تحصيل دانشجومحسوب مي </a:t>
            </a:r>
            <a:r>
              <a:rPr lang="ar-SA" altLang="en-US" sz="3000" dirty="0" smtClean="0">
                <a:cs typeface="2  Mitra" panose="00000400000000000000" pitchFamily="2" charset="-78"/>
              </a:rPr>
              <a:t>شود</a:t>
            </a:r>
            <a:r>
              <a:rPr lang="fa-IR" altLang="en-US" sz="3000" dirty="0" smtClean="0">
                <a:cs typeface="2  Mitra" panose="00000400000000000000" pitchFamily="2" charset="-78"/>
              </a:rPr>
              <a:t>.</a:t>
            </a:r>
            <a:endParaRPr lang="en-US" altLang="en-US" sz="3000" dirty="0">
              <a:cs typeface="2  Mitra" panose="00000400000000000000" pitchFamily="2" charset="-78"/>
            </a:endParaRPr>
          </a:p>
          <a:p>
            <a:pPr algn="r" rtl="1"/>
            <a:endParaRPr lang="en-US" sz="3000" dirty="0">
              <a:cs typeface="2  Baran" panose="00000400000000000000" pitchFamily="2" charset="-78"/>
            </a:endParaRPr>
          </a:p>
        </p:txBody>
      </p:sp>
      <p:sp>
        <p:nvSpPr>
          <p:cNvPr id="4" name="Action Button: Home 3">
            <a:hlinkClick r:id="rId2" action="ppaction://hlinksldjump" highlightClick="1"/>
          </p:cNvPr>
          <p:cNvSpPr/>
          <p:nvPr/>
        </p:nvSpPr>
        <p:spPr>
          <a:xfrm>
            <a:off x="1827990" y="6435475"/>
            <a:ext cx="442598" cy="422525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8913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SA" altLang="en-US" sz="3600" b="1" dirty="0">
                <a:solidFill>
                  <a:schemeClr val="accent2">
                    <a:lumMod val="75000"/>
                  </a:schemeClr>
                </a:solidFill>
                <a:cs typeface="2  Titr" panose="00000700000000000000" pitchFamily="2" charset="-78"/>
              </a:rPr>
              <a:t>انصراف از تحصيل</a:t>
            </a:r>
            <a:r>
              <a:rPr lang="ar-SA" altLang="en-US" b="1" dirty="0" smtClean="0">
                <a:solidFill>
                  <a:srgbClr val="FFFF00"/>
                </a:solidFill>
                <a:cs typeface="2  Davat" panose="00000400000000000000" pitchFamily="2" charset="-78"/>
              </a:rPr>
              <a:t> </a:t>
            </a:r>
            <a:r>
              <a:rPr lang="en-US" altLang="en-US" b="1" dirty="0" smtClean="0">
                <a:solidFill>
                  <a:srgbClr val="FFFF00"/>
                </a:solidFill>
                <a:cs typeface="2  Davat" panose="00000400000000000000" pitchFamily="2" charset="-78"/>
              </a:rPr>
              <a:t/>
            </a:r>
            <a:br>
              <a:rPr lang="en-US" altLang="en-US" b="1" dirty="0" smtClean="0">
                <a:solidFill>
                  <a:srgbClr val="FFFF00"/>
                </a:solidFill>
                <a:cs typeface="2  Davat" panose="00000400000000000000" pitchFamily="2" charset="-78"/>
              </a:rPr>
            </a:br>
            <a:endParaRPr lang="en-US" dirty="0">
              <a:solidFill>
                <a:srgbClr val="FFFF00"/>
              </a:solidFill>
              <a:cs typeface="2  Davat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0" y="1295400"/>
            <a:ext cx="6858000" cy="4525963"/>
          </a:xfrm>
        </p:spPr>
        <p:txBody>
          <a:bodyPr/>
          <a:lstStyle/>
          <a:p>
            <a:pPr algn="just" rtl="1">
              <a:defRPr/>
            </a:pPr>
            <a:r>
              <a:rPr lang="ar-SA" sz="2600" kern="0" dirty="0">
                <a:latin typeface="Times New Roman" charset="0"/>
                <a:cs typeface="2  Mitra" panose="00000400000000000000" pitchFamily="2" charset="-78"/>
              </a:rPr>
              <a:t> ترك تحصيل بدون كسب اجازه ، انصراف از تحصيل محسوب مي شود و دانشجوي منصرف از تحصيل حق ادامه تحصيل را نخواهد داشت .</a:t>
            </a:r>
            <a:endParaRPr lang="en-US" sz="2600" kern="0" dirty="0">
              <a:latin typeface="Times New Roman" charset="0"/>
              <a:cs typeface="2  Mitra" panose="00000400000000000000" pitchFamily="2" charset="-78"/>
            </a:endParaRPr>
          </a:p>
          <a:p>
            <a:pPr algn="just" rtl="1">
              <a:defRPr/>
            </a:pPr>
            <a:r>
              <a:rPr lang="ar-SA" sz="2600" kern="0" dirty="0">
                <a:latin typeface="Times New Roman" charset="0"/>
                <a:cs typeface="2  Mitra" panose="00000400000000000000" pitchFamily="2" charset="-78"/>
              </a:rPr>
              <a:t> دانشجويي كه بخواهد از تحصيل اعلام انصراف كند بايد درخواست انصراف از تحصيل خود را شخص</a:t>
            </a:r>
            <a:r>
              <a:rPr lang="fa-IR" sz="2600" kern="0" dirty="0">
                <a:latin typeface="Times New Roman" charset="0"/>
                <a:cs typeface="2  Mitra" panose="00000400000000000000" pitchFamily="2" charset="-78"/>
              </a:rPr>
              <a:t>اً</a:t>
            </a:r>
            <a:r>
              <a:rPr lang="ar-SA" sz="2600" kern="0" dirty="0">
                <a:latin typeface="Times New Roman" charset="0"/>
                <a:cs typeface="2  Mitra" panose="00000400000000000000" pitchFamily="2" charset="-78"/>
              </a:rPr>
              <a:t> تسليم نمايد. دانشجو مجاز است فقط براي يك بار در فاصله يكماه از تاريخ درخواست ، تقاضاي انصراف را پس بگيرد. پس از انقضاي اين مهلت حكم انصراف از تحصيل وي صادر خواهد شد و دانشجو از آن پس حق ادامه تحصيل را ندارند.</a:t>
            </a:r>
            <a:endParaRPr lang="en-US" sz="2600" kern="0" dirty="0">
              <a:latin typeface="Times New Roman" charset="0"/>
              <a:cs typeface="2  Mitra" panose="00000400000000000000" pitchFamily="2" charset="-78"/>
            </a:endParaRPr>
          </a:p>
          <a:p>
            <a:pPr algn="just" rtl="1">
              <a:defRPr/>
            </a:pPr>
            <a:r>
              <a:rPr lang="ar-SA" sz="2600" kern="0" dirty="0">
                <a:latin typeface="Times New Roman" charset="0"/>
                <a:cs typeface="2  Mitra" panose="00000400000000000000" pitchFamily="2" charset="-78"/>
              </a:rPr>
              <a:t>تبصره 1_ دانشجوي منصرف از تحصيل موظف است به كليه تعهداتي كه در دوران تحصيل سپرده است عمل كند.</a:t>
            </a:r>
            <a:endParaRPr lang="en-US" sz="2600" kern="0" dirty="0">
              <a:latin typeface="Times New Roman" charset="0"/>
              <a:cs typeface="2  Mitra" panose="00000400000000000000" pitchFamily="2" charset="-78"/>
            </a:endParaRPr>
          </a:p>
          <a:p>
            <a:pPr algn="just" rtl="1">
              <a:defRPr/>
            </a:pPr>
            <a:r>
              <a:rPr lang="ar-SA" sz="2600" kern="0" dirty="0">
                <a:latin typeface="Times New Roman" charset="0"/>
                <a:cs typeface="2  Mitra" panose="00000400000000000000" pitchFamily="2" charset="-78"/>
              </a:rPr>
              <a:t>تبصره 2_ تحصيل مجدد دانشجوي منصرف از تحصيل موكول به شركت و قبولي در آزمون سراسري بر اساس ضوابط مربوط خواهد بود.</a:t>
            </a:r>
            <a:endParaRPr lang="en-US" sz="2600" kern="0" dirty="0">
              <a:latin typeface="Times New Roman" charset="0"/>
              <a:cs typeface="2  Mitra" panose="00000400000000000000" pitchFamily="2" charset="-78"/>
            </a:endParaRPr>
          </a:p>
          <a:p>
            <a:endParaRPr lang="en-US" sz="2600" dirty="0">
              <a:cs typeface="2  Mitra" panose="00000400000000000000" pitchFamily="2" charset="-78"/>
            </a:endParaRPr>
          </a:p>
        </p:txBody>
      </p:sp>
      <p:sp>
        <p:nvSpPr>
          <p:cNvPr id="4" name="Action Button: Home 3">
            <a:hlinkClick r:id="rId2" action="ppaction://hlinksldjump" highlightClick="1"/>
          </p:cNvPr>
          <p:cNvSpPr/>
          <p:nvPr/>
        </p:nvSpPr>
        <p:spPr>
          <a:xfrm>
            <a:off x="1827990" y="6435475"/>
            <a:ext cx="442598" cy="422525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4905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pPr algn="r" rtl="1">
              <a:spcBef>
                <a:spcPct val="50000"/>
              </a:spcBef>
            </a:pPr>
            <a:r>
              <a:rPr lang="ar-SA" altLang="en-US" sz="3600" b="1" dirty="0">
                <a:solidFill>
                  <a:schemeClr val="accent2">
                    <a:lumMod val="75000"/>
                  </a:schemeClr>
                </a:solidFill>
                <a:cs typeface="2  Titr" panose="00000700000000000000" pitchFamily="2" charset="-78"/>
              </a:rPr>
              <a:t>انتقال</a:t>
            </a:r>
            <a:endParaRPr lang="en-US" altLang="en-US" sz="3600" b="1" dirty="0">
              <a:solidFill>
                <a:schemeClr val="accent2">
                  <a:lumMod val="75000"/>
                </a:schemeClr>
              </a:solidFill>
              <a:cs typeface="2 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45067" y="1219200"/>
            <a:ext cx="6858000" cy="4525963"/>
          </a:xfrm>
        </p:spPr>
        <p:txBody>
          <a:bodyPr>
            <a:noAutofit/>
          </a:bodyPr>
          <a:lstStyle/>
          <a:p>
            <a:pPr algn="just" rtl="1">
              <a:defRPr/>
            </a:pPr>
            <a:r>
              <a:rPr lang="en-US" sz="2600" kern="0" dirty="0">
                <a:latin typeface="Times New Roman" charset="0"/>
                <a:cs typeface="2  Mitra" panose="00000400000000000000" pitchFamily="2" charset="-78"/>
              </a:rPr>
              <a:t>–</a:t>
            </a:r>
            <a:r>
              <a:rPr lang="ar-SA" sz="2600" kern="0" dirty="0">
                <a:latin typeface="Times New Roman" charset="0"/>
                <a:cs typeface="2  Mitra" panose="00000400000000000000" pitchFamily="2" charset="-78"/>
              </a:rPr>
              <a:t> انتقال به معني تغيير محل تحصيل دانشجو از يك موسسه آموزش عالي به موسسه آموزش عالي ديگر در همان رشته و همان مقطع تحصيلي است .</a:t>
            </a:r>
            <a:endParaRPr lang="en-US" sz="2600" kern="0" dirty="0">
              <a:latin typeface="Times New Roman" charset="0"/>
              <a:cs typeface="2  Mitra" panose="00000400000000000000" pitchFamily="2" charset="-78"/>
            </a:endParaRPr>
          </a:p>
          <a:p>
            <a:pPr algn="just" rtl="1">
              <a:defRPr/>
            </a:pPr>
            <a:r>
              <a:rPr lang="en-US" sz="2600" kern="0" dirty="0">
                <a:latin typeface="Times New Roman" charset="0"/>
                <a:cs typeface="2  Mitra" panose="00000400000000000000" pitchFamily="2" charset="-78"/>
              </a:rPr>
              <a:t>–</a:t>
            </a:r>
            <a:r>
              <a:rPr lang="ar-SA" sz="2600" kern="0" dirty="0">
                <a:latin typeface="Times New Roman" charset="0"/>
                <a:cs typeface="2  Mitra" panose="00000400000000000000" pitchFamily="2" charset="-78"/>
              </a:rPr>
              <a:t> انتقال دانشجو</a:t>
            </a:r>
            <a:r>
              <a:rPr lang="fa-IR" sz="2600" kern="0" dirty="0">
                <a:latin typeface="Times New Roman" charset="0"/>
                <a:cs typeface="2  Mitra" panose="00000400000000000000" pitchFamily="2" charset="-78"/>
              </a:rPr>
              <a:t> </a:t>
            </a:r>
            <a:r>
              <a:rPr lang="ar-SA" sz="2600" kern="0" dirty="0">
                <a:latin typeface="Times New Roman" charset="0"/>
                <a:cs typeface="2  Mitra" panose="00000400000000000000" pitchFamily="2" charset="-78"/>
              </a:rPr>
              <a:t>با توافق موسسات مبداء و مقصد منوط به داشتن همه شرايط زير است .</a:t>
            </a:r>
            <a:endParaRPr lang="en-US" sz="2600" kern="0" dirty="0">
              <a:latin typeface="Times New Roman" charset="0"/>
              <a:cs typeface="2  Mitra" panose="00000400000000000000" pitchFamily="2" charset="-78"/>
            </a:endParaRPr>
          </a:p>
          <a:p>
            <a:pPr algn="just" rtl="1">
              <a:defRPr/>
            </a:pPr>
            <a:r>
              <a:rPr lang="ar-SA" sz="2600" kern="0" dirty="0">
                <a:latin typeface="Times New Roman" charset="0"/>
                <a:cs typeface="2  Mitra" panose="00000400000000000000" pitchFamily="2" charset="-78"/>
              </a:rPr>
              <a:t>1_ ادامه تحصيل متقاضي درموسسه مبداء از </a:t>
            </a:r>
            <a:r>
              <a:rPr lang="ar-SA" sz="2600" kern="0" dirty="0" smtClean="0">
                <a:latin typeface="Times New Roman" charset="0"/>
                <a:cs typeface="2  Mitra" panose="00000400000000000000" pitchFamily="2" charset="-78"/>
              </a:rPr>
              <a:t>ن</a:t>
            </a:r>
            <a:r>
              <a:rPr lang="en-US" sz="2600" kern="0" dirty="0" smtClean="0">
                <a:latin typeface="Times New Roman" charset="0"/>
                <a:cs typeface="2  Mitra" panose="00000400000000000000" pitchFamily="2" charset="-78"/>
              </a:rPr>
              <a:t>z</a:t>
            </a:r>
            <a:r>
              <a:rPr lang="ar-SA" sz="2600" kern="0" dirty="0" smtClean="0">
                <a:latin typeface="Times New Roman" charset="0"/>
                <a:cs typeface="2  Mitra" panose="00000400000000000000" pitchFamily="2" charset="-78"/>
              </a:rPr>
              <a:t>ر </a:t>
            </a:r>
            <a:r>
              <a:rPr lang="ar-SA" sz="2600" kern="0" dirty="0">
                <a:latin typeface="Times New Roman" charset="0"/>
                <a:cs typeface="2  Mitra" panose="00000400000000000000" pitchFamily="2" charset="-78"/>
              </a:rPr>
              <a:t>مقررات آموزشي و انضباطي بلامانع باشد.</a:t>
            </a:r>
            <a:endParaRPr lang="en-US" sz="2600" kern="0" dirty="0">
              <a:latin typeface="Times New Roman" charset="0"/>
              <a:cs typeface="2  Mitra" panose="00000400000000000000" pitchFamily="2" charset="-78"/>
            </a:endParaRPr>
          </a:p>
          <a:p>
            <a:pPr algn="just" rtl="1">
              <a:defRPr/>
            </a:pPr>
            <a:r>
              <a:rPr lang="ar-SA" sz="2600" kern="0" dirty="0">
                <a:latin typeface="Times New Roman" charset="0"/>
                <a:cs typeface="2  Mitra" panose="00000400000000000000" pitchFamily="2" charset="-78"/>
              </a:rPr>
              <a:t>2_ واحدهاي اختصاصي ( پايه ، اصلي و تخصصي ) باقيمانده دانشجو براي موسسه مقصد حداقل نصف كل واحدهاي اختصاصي دوره باشد</a:t>
            </a:r>
            <a:r>
              <a:rPr lang="ar-SA" sz="2600" kern="0" dirty="0" smtClean="0">
                <a:latin typeface="Times New Roman" charset="0"/>
                <a:cs typeface="2  Mitra" panose="00000400000000000000" pitchFamily="2" charset="-78"/>
              </a:rPr>
              <a:t>.</a:t>
            </a:r>
            <a:endParaRPr lang="fa-IR" sz="2600" kern="0" dirty="0" smtClean="0">
              <a:latin typeface="Times New Roman" charset="0"/>
              <a:cs typeface="2  Mitra" panose="00000400000000000000" pitchFamily="2" charset="-78"/>
            </a:endParaRPr>
          </a:p>
          <a:p>
            <a:pPr algn="just" rtl="1">
              <a:defRPr/>
            </a:pPr>
            <a:r>
              <a:rPr lang="fa-IR" sz="2600" kern="0" dirty="0" smtClean="0">
                <a:latin typeface="Times New Roman" charset="0"/>
                <a:cs typeface="2  Mitra" panose="00000400000000000000" pitchFamily="2" charset="-78"/>
              </a:rPr>
              <a:t>دانشجو جدیدالورود می تواند از دانشگاه های تیپ یک به سایر دانشگاه های تیپ دو و سه در بدو قبولی به شرط موافقت دانشگاه های مبدا ومقصد انتقالی بگیرد.</a:t>
            </a:r>
            <a:endParaRPr lang="en-US" sz="2600" kern="0" dirty="0">
              <a:latin typeface="Times New Roman" charset="0"/>
              <a:cs typeface="2  Mitra" panose="00000400000000000000" pitchFamily="2" charset="-78"/>
            </a:endParaRPr>
          </a:p>
          <a:p>
            <a:pPr algn="r" eaLnBrk="1" hangingPunct="1">
              <a:spcBef>
                <a:spcPct val="50000"/>
              </a:spcBef>
              <a:defRPr/>
            </a:pPr>
            <a:endParaRPr lang="en-US" sz="2600" dirty="0">
              <a:cs typeface="2  Mitra" panose="00000400000000000000" pitchFamily="2" charset="-78"/>
            </a:endParaRPr>
          </a:p>
        </p:txBody>
      </p:sp>
      <p:sp>
        <p:nvSpPr>
          <p:cNvPr id="4" name="Action Button: Home 3">
            <a:hlinkClick r:id="rId2" action="ppaction://hlinksldjump" highlightClick="1"/>
          </p:cNvPr>
          <p:cNvSpPr/>
          <p:nvPr/>
        </p:nvSpPr>
        <p:spPr>
          <a:xfrm>
            <a:off x="1827990" y="6435475"/>
            <a:ext cx="442598" cy="422525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5754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SA" altLang="en-US" sz="3600" b="1" dirty="0">
                <a:solidFill>
                  <a:schemeClr val="accent2">
                    <a:lumMod val="75000"/>
                  </a:schemeClr>
                </a:solidFill>
                <a:cs typeface="2  Titr" panose="00000700000000000000" pitchFamily="2" charset="-78"/>
              </a:rPr>
              <a:t>انتقال</a:t>
            </a:r>
            <a:r>
              <a:rPr lang="en-US" altLang="en-US" b="1" dirty="0" smtClean="0">
                <a:solidFill>
                  <a:srgbClr val="FFFF00"/>
                </a:solidFill>
                <a:cs typeface="2  Davat" panose="00000400000000000000" pitchFamily="2" charset="-78"/>
              </a:rPr>
              <a:t/>
            </a:r>
            <a:br>
              <a:rPr lang="en-US" altLang="en-US" b="1" dirty="0" smtClean="0">
                <a:solidFill>
                  <a:srgbClr val="FFFF00"/>
                </a:solidFill>
                <a:cs typeface="2  Davat" panose="00000400000000000000" pitchFamily="2" charset="-78"/>
              </a:rPr>
            </a:br>
            <a:endParaRPr lang="en-US" dirty="0">
              <a:solidFill>
                <a:srgbClr val="FFFF00"/>
              </a:solidFill>
              <a:cs typeface="2  Davat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0" y="1219200"/>
            <a:ext cx="6858000" cy="4525963"/>
          </a:xfrm>
        </p:spPr>
        <p:txBody>
          <a:bodyPr>
            <a:normAutofit/>
          </a:bodyPr>
          <a:lstStyle/>
          <a:p>
            <a:pPr algn="just" rtl="1">
              <a:defRPr/>
            </a:pPr>
            <a:r>
              <a:rPr lang="ar-SA" sz="3000" kern="0" dirty="0">
                <a:latin typeface="Times New Roman" charset="0"/>
                <a:cs typeface="2  Mitra" panose="00000400000000000000" pitchFamily="2" charset="-78"/>
              </a:rPr>
              <a:t>_ نمرات زير </a:t>
            </a:r>
            <a:r>
              <a:rPr lang="fa-IR" sz="3000" kern="0" dirty="0">
                <a:latin typeface="Times New Roman" charset="0"/>
                <a:cs typeface="2  Mitra" panose="00000400000000000000" pitchFamily="2" charset="-78"/>
              </a:rPr>
              <a:t>12 </a:t>
            </a:r>
            <a:r>
              <a:rPr lang="ar-SA" sz="3000" kern="0" dirty="0">
                <a:latin typeface="Times New Roman" charset="0"/>
                <a:cs typeface="2  Mitra" panose="00000400000000000000" pitchFamily="2" charset="-78"/>
              </a:rPr>
              <a:t>جهت دانشجويان انتقالي و مهمان قابل قبول نيست . </a:t>
            </a:r>
            <a:endParaRPr lang="fa-IR" sz="3000" kern="0" dirty="0">
              <a:latin typeface="Times New Roman" charset="0"/>
              <a:cs typeface="2  Mitra" panose="00000400000000000000" pitchFamily="2" charset="-78"/>
            </a:endParaRPr>
          </a:p>
          <a:p>
            <a:pPr algn="just" rtl="1">
              <a:defRPr/>
            </a:pPr>
            <a:r>
              <a:rPr lang="ar-SA" sz="3000" kern="0" dirty="0">
                <a:latin typeface="Times New Roman" charset="0"/>
                <a:cs typeface="2  Mitra" panose="00000400000000000000" pitchFamily="2" charset="-78"/>
              </a:rPr>
              <a:t>_ ازدواج رسمي دانشجوي دختر و يا انتقال شوهر دانشجو مشروط بر آنكه شوهر دانشجودر استخدام رسمي دولت باشد و جابجائي محل زندگي وي بدون درخواست او انجام شده باشد.</a:t>
            </a:r>
            <a:endParaRPr lang="en-US" sz="3000" kern="0" dirty="0">
              <a:latin typeface="Times New Roman" charset="0"/>
              <a:cs typeface="2  Mitra" panose="00000400000000000000" pitchFamily="2" charset="-78"/>
            </a:endParaRPr>
          </a:p>
          <a:p>
            <a:pPr algn="just" rtl="1">
              <a:defRPr/>
            </a:pPr>
            <a:r>
              <a:rPr lang="ar-SA" sz="3000" kern="0" dirty="0">
                <a:latin typeface="Times New Roman" charset="0"/>
                <a:cs typeface="2  Mitra" panose="00000400000000000000" pitchFamily="2" charset="-78"/>
              </a:rPr>
              <a:t>- انتقال دانشجو در طول مدت تحصيل فقط براي يك بار مجاز است .</a:t>
            </a:r>
            <a:r>
              <a:rPr lang="ar-SA" sz="3000" dirty="0">
                <a:latin typeface="Times New Roman" charset="0"/>
                <a:cs typeface="2  Mitra" panose="00000400000000000000" pitchFamily="2" charset="-78"/>
              </a:rPr>
              <a:t>  </a:t>
            </a:r>
            <a:endParaRPr lang="en-US" sz="3000" dirty="0">
              <a:latin typeface="Times New Roman" charset="0"/>
              <a:cs typeface="2  Mitra" panose="00000400000000000000" pitchFamily="2" charset="-78"/>
            </a:endParaRPr>
          </a:p>
          <a:p>
            <a:endParaRPr lang="en-US" sz="3000" dirty="0">
              <a:cs typeface="2  Mitra" panose="00000400000000000000" pitchFamily="2" charset="-78"/>
            </a:endParaRPr>
          </a:p>
        </p:txBody>
      </p:sp>
      <p:sp>
        <p:nvSpPr>
          <p:cNvPr id="4" name="Action Button: Home 3">
            <a:hlinkClick r:id="rId2" action="ppaction://hlinksldjump" highlightClick="1"/>
          </p:cNvPr>
          <p:cNvSpPr/>
          <p:nvPr/>
        </p:nvSpPr>
        <p:spPr>
          <a:xfrm>
            <a:off x="1827990" y="6435475"/>
            <a:ext cx="442598" cy="422525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189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altLang="en-US" sz="3600" b="1" dirty="0">
                <a:solidFill>
                  <a:schemeClr val="accent2">
                    <a:lumMod val="75000"/>
                  </a:schemeClr>
                </a:solidFill>
                <a:cs typeface="2  Titr" panose="00000700000000000000" pitchFamily="2" charset="-78"/>
              </a:rPr>
              <a:t>ميهمان</a:t>
            </a:r>
            <a:r>
              <a:rPr lang="en-US" altLang="en-US" b="1" dirty="0" smtClean="0">
                <a:solidFill>
                  <a:srgbClr val="FFFF00"/>
                </a:solidFill>
                <a:cs typeface="2  Davat" panose="00000400000000000000" pitchFamily="2" charset="-78"/>
              </a:rPr>
              <a:t/>
            </a:r>
            <a:br>
              <a:rPr lang="en-US" altLang="en-US" b="1" dirty="0" smtClean="0">
                <a:solidFill>
                  <a:srgbClr val="FFFF00"/>
                </a:solidFill>
                <a:cs typeface="2  Davat" panose="00000400000000000000" pitchFamily="2" charset="-78"/>
              </a:rPr>
            </a:br>
            <a:endParaRPr lang="en-US" dirty="0">
              <a:solidFill>
                <a:srgbClr val="FFFF00"/>
              </a:solidFill>
              <a:cs typeface="2  Davat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63688" y="1052736"/>
            <a:ext cx="6779096" cy="4599086"/>
          </a:xfrm>
        </p:spPr>
        <p:txBody>
          <a:bodyPr>
            <a:noAutofit/>
          </a:bodyPr>
          <a:lstStyle/>
          <a:p>
            <a:pPr algn="just" rtl="1"/>
            <a:r>
              <a:rPr lang="ar-SA" altLang="en-US" sz="2400" dirty="0" smtClean="0">
                <a:cs typeface="2  Mitra" panose="00000400000000000000" pitchFamily="2" charset="-78"/>
              </a:rPr>
              <a:t>در مواردي كه دانشجو بطور موقت ناگزير به تغيير محل تحصيل خود باشد مي تواند با توافق دانشگاه هاي مبدا و مقصد به عنوان دانشجوي مهيمان محل تحصيل خود را بطور موقت براي مدت معين تغيير دهد .</a:t>
            </a:r>
            <a:endParaRPr lang="en-US" altLang="en-US" sz="2400" dirty="0" smtClean="0">
              <a:cs typeface="2  Mitra" panose="00000400000000000000" pitchFamily="2" charset="-78"/>
            </a:endParaRPr>
          </a:p>
          <a:p>
            <a:pPr algn="just" rtl="1">
              <a:lnSpc>
                <a:spcPct val="150000"/>
              </a:lnSpc>
              <a:defRPr/>
            </a:pPr>
            <a:r>
              <a:rPr lang="ar-SA" sz="2400" kern="0" dirty="0">
                <a:latin typeface="Times New Roman" charset="0"/>
                <a:cs typeface="2  Mitra" panose="00000400000000000000" pitchFamily="2" charset="-78"/>
              </a:rPr>
              <a:t>تبصره 1_ مهمان شدن دانشجو در يك موسسه آموزش عالي مشروط بر اين است كه دانشجو حداقل 12 واحد درسي خود رادر موسسه مبداء گذرانده باشد.</a:t>
            </a:r>
            <a:endParaRPr lang="en-US" sz="2400" kern="0" dirty="0">
              <a:latin typeface="Times New Roman" charset="0"/>
              <a:cs typeface="2  Mitra" panose="00000400000000000000" pitchFamily="2" charset="-78"/>
            </a:endParaRPr>
          </a:p>
          <a:p>
            <a:pPr algn="just" rtl="1">
              <a:lnSpc>
                <a:spcPct val="150000"/>
              </a:lnSpc>
              <a:defRPr/>
            </a:pPr>
            <a:r>
              <a:rPr lang="ar-SA" sz="2400" kern="0" dirty="0">
                <a:latin typeface="Times New Roman" charset="0"/>
                <a:cs typeface="2  Mitra" panose="00000400000000000000" pitchFamily="2" charset="-78"/>
              </a:rPr>
              <a:t>تبصره 2_ مهمان شدن دانشجو در يك موسسه آموزش عالي براي گذراندن يك يا چند درس از مجموعه دروس انتخابي دانشجو در يك نيمسال تحصيلي با نظر موسسه مبداء و موافقت موسسه مقصد بلامانع است . </a:t>
            </a:r>
            <a:endParaRPr lang="en-US" sz="2400" kern="0" dirty="0">
              <a:latin typeface="Times New Roman" charset="0"/>
              <a:cs typeface="2  Mitra" panose="00000400000000000000" pitchFamily="2" charset="-78"/>
            </a:endParaRPr>
          </a:p>
          <a:p>
            <a:pPr algn="just" rtl="1">
              <a:lnSpc>
                <a:spcPct val="150000"/>
              </a:lnSpc>
              <a:defRPr/>
            </a:pPr>
            <a:r>
              <a:rPr lang="ar-SA" sz="2400" kern="0" dirty="0">
                <a:latin typeface="Times New Roman" charset="0"/>
                <a:cs typeface="2  Mitra" panose="00000400000000000000" pitchFamily="2" charset="-78"/>
              </a:rPr>
              <a:t>تبصره 4_ تحصيل دانشجو به صورت مهمان حداكثر تا دو</a:t>
            </a:r>
            <a:r>
              <a:rPr lang="fa-IR" sz="2400" kern="0" dirty="0">
                <a:latin typeface="Times New Roman" charset="0"/>
                <a:cs typeface="2  Mitra" panose="00000400000000000000" pitchFamily="2" charset="-78"/>
              </a:rPr>
              <a:t> </a:t>
            </a:r>
            <a:r>
              <a:rPr lang="ar-SA" sz="2400" kern="0" dirty="0">
                <a:latin typeface="Times New Roman" charset="0"/>
                <a:cs typeface="2  Mitra" panose="00000400000000000000" pitchFamily="2" charset="-78"/>
              </a:rPr>
              <a:t>نيمسال كامل براي دوره كارشناسي مجاز است </a:t>
            </a:r>
            <a:r>
              <a:rPr lang="fa-IR" sz="2400" kern="0" dirty="0">
                <a:latin typeface="Times New Roman" charset="0"/>
                <a:cs typeface="2  Mitra" panose="00000400000000000000" pitchFamily="2" charset="-78"/>
              </a:rPr>
              <a:t>و نمره دروس باید بالای 12 باشد.</a:t>
            </a:r>
            <a:r>
              <a:rPr lang="ar-SA" sz="2400" kern="0" dirty="0">
                <a:latin typeface="Times New Roman" charset="0"/>
                <a:cs typeface="2  Mitra" panose="00000400000000000000" pitchFamily="2" charset="-78"/>
              </a:rPr>
              <a:t> </a:t>
            </a:r>
            <a:endParaRPr lang="en-US" sz="2400" kern="0" dirty="0">
              <a:latin typeface="Times New Roman" charset="0"/>
              <a:cs typeface="2  Mitra" panose="00000400000000000000" pitchFamily="2" charset="-78"/>
            </a:endParaRPr>
          </a:p>
          <a:p>
            <a:pPr algn="just" rtl="1"/>
            <a:endParaRPr lang="en-US" sz="2400" dirty="0">
              <a:cs typeface="2  Mitra" panose="00000400000000000000" pitchFamily="2" charset="-78"/>
            </a:endParaRPr>
          </a:p>
        </p:txBody>
      </p:sp>
      <p:sp>
        <p:nvSpPr>
          <p:cNvPr id="4" name="Action Button: Home 3">
            <a:hlinkClick r:id="rId2" action="ppaction://hlinksldjump" highlightClick="1"/>
          </p:cNvPr>
          <p:cNvSpPr/>
          <p:nvPr/>
        </p:nvSpPr>
        <p:spPr>
          <a:xfrm>
            <a:off x="1827990" y="6435475"/>
            <a:ext cx="442598" cy="422525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97247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SA" altLang="en-US" sz="3600" b="1" dirty="0">
                <a:solidFill>
                  <a:schemeClr val="accent2">
                    <a:lumMod val="75000"/>
                  </a:schemeClr>
                </a:solidFill>
                <a:cs typeface="2  Titr" panose="00000700000000000000" pitchFamily="2" charset="-78"/>
              </a:rPr>
              <a:t>تغيير رشته</a:t>
            </a:r>
            <a:r>
              <a:rPr lang="en-US" altLang="en-US" b="1" dirty="0" smtClean="0">
                <a:solidFill>
                  <a:srgbClr val="FFFF00"/>
                </a:solidFill>
                <a:cs typeface="2  Davat" panose="00000400000000000000" pitchFamily="2" charset="-78"/>
              </a:rPr>
              <a:t/>
            </a:r>
            <a:br>
              <a:rPr lang="en-US" altLang="en-US" b="1" dirty="0" smtClean="0">
                <a:solidFill>
                  <a:srgbClr val="FFFF00"/>
                </a:solidFill>
                <a:cs typeface="2  Davat" panose="00000400000000000000" pitchFamily="2" charset="-78"/>
              </a:rPr>
            </a:br>
            <a:endParaRPr lang="en-US" dirty="0">
              <a:solidFill>
                <a:srgbClr val="FFFF00"/>
              </a:solidFill>
              <a:cs typeface="2  Davat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32992" y="1066800"/>
            <a:ext cx="6853808" cy="4525963"/>
          </a:xfrm>
        </p:spPr>
        <p:txBody>
          <a:bodyPr>
            <a:noAutofit/>
          </a:bodyPr>
          <a:lstStyle/>
          <a:p>
            <a:pPr algn="just" rtl="1" eaLnBrk="1" hangingPunct="1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ar-SA" altLang="en-US" sz="2400" dirty="0" smtClean="0">
                <a:cs typeface="2  Mitra" panose="00000400000000000000" pitchFamily="2" charset="-78"/>
              </a:rPr>
              <a:t>دانشجو در طول دوران تحصيل خود ، در صورت داشتن شرايطي بشرح زير و موافقت گروه آموزشي و موسسه آموزش عالي مربوط مي تواند به رشته ديگري در همان گروه آزمايشي تغيير رشته دهد :</a:t>
            </a:r>
            <a:endParaRPr lang="en-US" altLang="en-US" sz="2400" dirty="0" smtClean="0">
              <a:cs typeface="2  Mitra" panose="00000400000000000000" pitchFamily="2" charset="-78"/>
            </a:endParaRPr>
          </a:p>
          <a:p>
            <a:pPr algn="just" rtl="1" eaLnBrk="1" hangingPunct="1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ar-SA" altLang="en-US" sz="2400" dirty="0" smtClean="0">
                <a:cs typeface="2  Mitra" panose="00000400000000000000" pitchFamily="2" charset="-78"/>
              </a:rPr>
              <a:t>1_ ادامه تحصيل متقاضي در رشته قبلي از نظر مقررات آموزشي بلامانع باشد.</a:t>
            </a:r>
            <a:endParaRPr lang="en-US" altLang="en-US" sz="2400" dirty="0" smtClean="0">
              <a:cs typeface="2  Mitra" panose="00000400000000000000" pitchFamily="2" charset="-78"/>
            </a:endParaRPr>
          </a:p>
          <a:p>
            <a:pPr algn="just" rtl="1" eaLnBrk="1" hangingPunct="1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ar-SA" altLang="en-US" sz="2400" dirty="0" smtClean="0">
                <a:cs typeface="2  Mitra" panose="00000400000000000000" pitchFamily="2" charset="-78"/>
              </a:rPr>
              <a:t>2_حداقل </a:t>
            </a:r>
            <a:r>
              <a:rPr lang="fa-IR" altLang="en-US" sz="2400" dirty="0" smtClean="0">
                <a:cs typeface="2  Mitra" panose="00000400000000000000" pitchFamily="2" charset="-78"/>
              </a:rPr>
              <a:t>1</a:t>
            </a:r>
            <a:r>
              <a:rPr lang="ar-SA" altLang="en-US" sz="2400" dirty="0" smtClean="0">
                <a:cs typeface="2  Mitra" panose="00000400000000000000" pitchFamily="2" charset="-78"/>
              </a:rPr>
              <a:t>/</a:t>
            </a:r>
            <a:r>
              <a:rPr lang="fa-IR" altLang="en-US" sz="2400" dirty="0" smtClean="0">
                <a:cs typeface="2  Mitra" panose="00000400000000000000" pitchFamily="2" charset="-78"/>
              </a:rPr>
              <a:t>6</a:t>
            </a:r>
            <a:r>
              <a:rPr lang="ar-SA" altLang="en-US" sz="2400" dirty="0" smtClean="0">
                <a:cs typeface="2  Mitra" panose="00000400000000000000" pitchFamily="2" charset="-78"/>
              </a:rPr>
              <a:t> كل واحدهاي دوره را گذرانده باشد. براي دانشجويان شاهد وايثارگر گذراندن 14 واحد درسي در رشته قبلي . صرفنظر از مقطع تحصيلي كفايت مي كند.</a:t>
            </a:r>
            <a:endParaRPr lang="en-US" altLang="en-US" sz="2400" dirty="0" smtClean="0">
              <a:cs typeface="2  Mitra" panose="00000400000000000000" pitchFamily="2" charset="-78"/>
            </a:endParaRPr>
          </a:p>
          <a:p>
            <a:pPr algn="just" rtl="1" eaLnBrk="1" hangingPunct="1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ar-SA" altLang="en-US" sz="2400" dirty="0" smtClean="0">
                <a:cs typeface="2  Mitra" panose="00000400000000000000" pitchFamily="2" charset="-78"/>
              </a:rPr>
              <a:t>3_ ميانگين كل واحدهاي گذرانده شده از 12 كمتر نباشد.</a:t>
            </a:r>
            <a:endParaRPr lang="en-US" altLang="en-US" sz="2400" dirty="0" smtClean="0">
              <a:cs typeface="2  Mitra" panose="00000400000000000000" pitchFamily="2" charset="-78"/>
            </a:endParaRPr>
          </a:p>
          <a:p>
            <a:pPr algn="just" rtl="1" eaLnBrk="1" hangingPunct="1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ar-SA" altLang="en-US" sz="2400" dirty="0" smtClean="0">
                <a:cs typeface="2  Mitra" panose="00000400000000000000" pitchFamily="2" charset="-78"/>
              </a:rPr>
              <a:t>4_ نمره آزمون ورودي متقاضي از نمره آزمون پائين ترين فرد پذيرفته شده در سهميه و رشته مورد تقاضا در همان سال كمتر نباشد.</a:t>
            </a:r>
            <a:endParaRPr lang="en-US" altLang="en-US" sz="2400" dirty="0" smtClean="0">
              <a:cs typeface="2  Mitra" panose="00000400000000000000" pitchFamily="2" charset="-78"/>
            </a:endParaRPr>
          </a:p>
          <a:p>
            <a:pPr algn="just" rtl="1" eaLnBrk="1" hangingPunct="1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ar-SA" altLang="en-US" sz="2400" dirty="0" smtClean="0">
                <a:cs typeface="2  Mitra" panose="00000400000000000000" pitchFamily="2" charset="-78"/>
              </a:rPr>
              <a:t>_ تغيير رشته در مقاطع تحصيلي هم سطح و از مقطع بالاتر به پائين تر امكان پذير است .</a:t>
            </a:r>
            <a:endParaRPr lang="en-US" altLang="en-US" sz="2400" dirty="0" smtClean="0">
              <a:cs typeface="2  Mitra" panose="00000400000000000000" pitchFamily="2" charset="-78"/>
            </a:endParaRPr>
          </a:p>
          <a:p>
            <a:pPr algn="just" rtl="1" eaLnBrk="1" hangingPunct="1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ar-SA" altLang="en-US" sz="2400" dirty="0" smtClean="0">
                <a:cs typeface="2  Mitra" panose="00000400000000000000" pitchFamily="2" charset="-78"/>
              </a:rPr>
              <a:t>_ تاريخ دريافت آخرين نمره دانشجو توسط اداره آموزش موسسه مربوط به روز و ماه و سال ، تايخ فراغت از تحصيل وي تلقي مي گردد.</a:t>
            </a:r>
            <a:endParaRPr lang="en-US" altLang="en-US" sz="2400" dirty="0" smtClean="0">
              <a:cs typeface="2  Mitra" panose="00000400000000000000" pitchFamily="2" charset="-78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400" dirty="0">
              <a:cs typeface="2  Mitra" panose="00000400000000000000" pitchFamily="2" charset="-78"/>
            </a:endParaRPr>
          </a:p>
        </p:txBody>
      </p:sp>
      <p:sp>
        <p:nvSpPr>
          <p:cNvPr id="4" name="Action Button: Home 3">
            <a:hlinkClick r:id="rId2" action="ppaction://hlinksldjump" highlightClick="1"/>
          </p:cNvPr>
          <p:cNvSpPr/>
          <p:nvPr/>
        </p:nvSpPr>
        <p:spPr>
          <a:xfrm>
            <a:off x="1827990" y="6435475"/>
            <a:ext cx="442598" cy="422525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88455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SA" altLang="en-US" sz="3600" b="1" dirty="0">
                <a:solidFill>
                  <a:schemeClr val="accent2">
                    <a:lumMod val="75000"/>
                  </a:schemeClr>
                </a:solidFill>
                <a:cs typeface="2  Titr" panose="00000700000000000000" pitchFamily="2" charset="-78"/>
              </a:rPr>
              <a:t>پذيرش واحدهاي درسي</a:t>
            </a:r>
            <a:r>
              <a:rPr lang="en-US" altLang="en-US" b="1" dirty="0" smtClean="0">
                <a:solidFill>
                  <a:srgbClr val="FFFF00"/>
                </a:solidFill>
                <a:cs typeface="2  Davat" panose="00000400000000000000" pitchFamily="2" charset="-78"/>
              </a:rPr>
              <a:t/>
            </a:r>
            <a:br>
              <a:rPr lang="en-US" altLang="en-US" b="1" dirty="0" smtClean="0">
                <a:solidFill>
                  <a:srgbClr val="FFFF00"/>
                </a:solidFill>
                <a:cs typeface="2  Davat" panose="00000400000000000000" pitchFamily="2" charset="-78"/>
              </a:rPr>
            </a:br>
            <a:endParaRPr lang="en-US" dirty="0">
              <a:solidFill>
                <a:srgbClr val="FFFF00"/>
              </a:solidFill>
              <a:cs typeface="2  Davat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0" y="1143000"/>
            <a:ext cx="6858000" cy="4525963"/>
          </a:xfrm>
        </p:spPr>
        <p:txBody>
          <a:bodyPr>
            <a:noAutofit/>
          </a:bodyPr>
          <a:lstStyle/>
          <a:p>
            <a:pPr algn="r" rtl="1" eaLnBrk="1" hangingPunct="1">
              <a:spcBef>
                <a:spcPct val="50000"/>
              </a:spcBef>
            </a:pPr>
            <a:r>
              <a:rPr lang="ar-SA" altLang="en-US" sz="3000" dirty="0" smtClean="0">
                <a:cs typeface="2  Mitra" panose="00000400000000000000" pitchFamily="2" charset="-78"/>
              </a:rPr>
              <a:t>معادل سازي و پذيرش دروسي كه دانشجو قبلا در دانشگاهها يا مقاطع ديگر گذرانده است با رعايت شرايطي به شرح زير مجاز است :</a:t>
            </a:r>
          </a:p>
          <a:p>
            <a:pPr algn="r" rtl="1" eaLnBrk="1" hangingPunct="1">
              <a:spcBef>
                <a:spcPct val="50000"/>
              </a:spcBef>
            </a:pPr>
            <a:r>
              <a:rPr lang="ar-SA" altLang="en-US" sz="3000" dirty="0" smtClean="0">
                <a:cs typeface="2  Mitra" panose="00000400000000000000" pitchFamily="2" charset="-78"/>
              </a:rPr>
              <a:t>1- دانشجو با توجه به سوابق تحصيلي خود مجاز به شركت در آزمون ورودي رشته جديد باشد.</a:t>
            </a:r>
          </a:p>
          <a:p>
            <a:pPr algn="r" rtl="1" eaLnBrk="1" hangingPunct="1">
              <a:spcBef>
                <a:spcPct val="50000"/>
              </a:spcBef>
            </a:pPr>
            <a:r>
              <a:rPr lang="ar-SA" altLang="en-US" sz="3000" dirty="0" smtClean="0">
                <a:cs typeface="2  Mitra" panose="00000400000000000000" pitchFamily="2" charset="-78"/>
              </a:rPr>
              <a:t>2- دانشگاه قبلي و مدارك تحصيلي آن مورد تاييد وزارت بهداشت يا وزارت علوم باشد .</a:t>
            </a:r>
          </a:p>
          <a:p>
            <a:pPr algn="r" rtl="1" eaLnBrk="1" hangingPunct="1">
              <a:spcBef>
                <a:spcPct val="50000"/>
              </a:spcBef>
            </a:pPr>
            <a:r>
              <a:rPr lang="ar-SA" altLang="en-US" sz="3000" dirty="0" smtClean="0">
                <a:cs typeface="2  Mitra" panose="00000400000000000000" pitchFamily="2" charset="-78"/>
              </a:rPr>
              <a:t>3- محتواي آموزشي دروس گذرانده شده دانشجو با دروس رشته جديد به تشخيص گروه آموزشي حداقل 80% اشتراك محتوايي داشته و نمره هر يك از دروس از 12 كمتر نباشد .</a:t>
            </a:r>
            <a:endParaRPr lang="en-US" altLang="en-US" sz="3000" dirty="0" smtClean="0">
              <a:cs typeface="2  Mitra" panose="00000400000000000000" pitchFamily="2" charset="-78"/>
            </a:endParaRPr>
          </a:p>
          <a:p>
            <a:pPr algn="r"/>
            <a:endParaRPr lang="en-US" sz="3000" dirty="0">
              <a:cs typeface="2  Mitra" panose="00000400000000000000" pitchFamily="2" charset="-78"/>
            </a:endParaRPr>
          </a:p>
        </p:txBody>
      </p:sp>
      <p:sp>
        <p:nvSpPr>
          <p:cNvPr id="4" name="Action Button: Home 3">
            <a:hlinkClick r:id="rId2" action="ppaction://hlinksldjump" highlightClick="1"/>
          </p:cNvPr>
          <p:cNvSpPr/>
          <p:nvPr/>
        </p:nvSpPr>
        <p:spPr>
          <a:xfrm>
            <a:off x="1827990" y="6435475"/>
            <a:ext cx="442598" cy="422525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14952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SA" altLang="en-US" sz="3600" b="1" dirty="0">
                <a:solidFill>
                  <a:schemeClr val="accent2">
                    <a:lumMod val="75000"/>
                  </a:schemeClr>
                </a:solidFill>
                <a:cs typeface="2  Titr" panose="00000700000000000000" pitchFamily="2" charset="-78"/>
              </a:rPr>
              <a:t>فراغت از تحصيل</a:t>
            </a:r>
            <a:r>
              <a:rPr lang="en-US" altLang="en-US" b="1" dirty="0" smtClean="0">
                <a:solidFill>
                  <a:srgbClr val="FFFF00"/>
                </a:solidFill>
                <a:cs typeface="2  Davat" panose="00000400000000000000" pitchFamily="2" charset="-78"/>
              </a:rPr>
              <a:t/>
            </a:r>
            <a:br>
              <a:rPr lang="en-US" altLang="en-US" b="1" dirty="0" smtClean="0">
                <a:solidFill>
                  <a:srgbClr val="FFFF00"/>
                </a:solidFill>
                <a:cs typeface="2  Davat" panose="00000400000000000000" pitchFamily="2" charset="-78"/>
              </a:rPr>
            </a:br>
            <a:endParaRPr lang="en-US" dirty="0">
              <a:cs typeface="2  Davat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066800"/>
            <a:ext cx="6858000" cy="4818856"/>
          </a:xfrm>
        </p:spPr>
        <p:txBody>
          <a:bodyPr/>
          <a:lstStyle/>
          <a:p>
            <a:pPr algn="just">
              <a:lnSpc>
                <a:spcPct val="150000"/>
              </a:lnSpc>
              <a:spcBef>
                <a:spcPct val="50000"/>
              </a:spcBef>
            </a:pPr>
            <a:r>
              <a:rPr lang="ar-SA" altLang="en-US" sz="3000" dirty="0" smtClean="0">
                <a:cs typeface="2  Mitra" panose="00000400000000000000" pitchFamily="2" charset="-78"/>
              </a:rPr>
              <a:t>ميانگين كل نمرات دانشجو در پايان دوره تحصيل بايد حداقل 12 باشد تا در رشته تحصيلي خود </a:t>
            </a:r>
            <a:r>
              <a:rPr lang="fa-IR" altLang="en-US" sz="3000" dirty="0" smtClean="0">
                <a:cs typeface="2  Mitra" panose="00000400000000000000" pitchFamily="2" charset="-78"/>
              </a:rPr>
              <a:t>فارغ التحصیل شود</a:t>
            </a:r>
            <a:r>
              <a:rPr lang="ar-SA" altLang="en-US" sz="3000" dirty="0" smtClean="0">
                <a:cs typeface="2  Mitra" panose="00000400000000000000" pitchFamily="2" charset="-78"/>
              </a:rPr>
              <a:t>. </a:t>
            </a:r>
            <a:endParaRPr lang="fa-IR" altLang="en-US" sz="3000" dirty="0" smtClean="0">
              <a:cs typeface="2  Mitra" panose="00000400000000000000" pitchFamily="2" charset="-78"/>
            </a:endParaRPr>
          </a:p>
          <a:p>
            <a:pPr algn="just">
              <a:lnSpc>
                <a:spcPct val="150000"/>
              </a:lnSpc>
              <a:spcBef>
                <a:spcPct val="50000"/>
              </a:spcBef>
            </a:pPr>
            <a:r>
              <a:rPr lang="ar-SA" altLang="en-US" sz="3000" dirty="0" smtClean="0">
                <a:cs typeface="2  Mitra" panose="00000400000000000000" pitchFamily="2" charset="-78"/>
              </a:rPr>
              <a:t>تبصره 1 : تاريخ فراغت از تحصيل دانشجو روزي است كه آخرين نمره درسي وي توسط استاد به اداره آموزش دانشكده تحويل مي شود .</a:t>
            </a:r>
            <a:endParaRPr lang="en-US" altLang="en-US" sz="3000" dirty="0" smtClean="0">
              <a:cs typeface="2  Mitra" panose="00000400000000000000" pitchFamily="2" charset="-78"/>
            </a:endParaRPr>
          </a:p>
          <a:p>
            <a:pPr algn="just">
              <a:lnSpc>
                <a:spcPct val="150000"/>
              </a:lnSpc>
              <a:spcBef>
                <a:spcPct val="50000"/>
              </a:spcBef>
            </a:pPr>
            <a:endParaRPr lang="en-US" altLang="en-US" sz="3000" b="1" dirty="0">
              <a:solidFill>
                <a:schemeClr val="accent2"/>
              </a:solidFill>
              <a:cs typeface="2  Mitra" panose="00000400000000000000" pitchFamily="2" charset="-78"/>
            </a:endParaRPr>
          </a:p>
        </p:txBody>
      </p:sp>
      <p:sp>
        <p:nvSpPr>
          <p:cNvPr id="4" name="Action Button: Home 3">
            <a:hlinkClick r:id="rId4" action="ppaction://hlinksldjump" highlightClick="1"/>
          </p:cNvPr>
          <p:cNvSpPr/>
          <p:nvPr/>
        </p:nvSpPr>
        <p:spPr>
          <a:xfrm>
            <a:off x="1827990" y="6435475"/>
            <a:ext cx="442598" cy="422525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904475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99792" y="2276872"/>
            <a:ext cx="5328592" cy="2880320"/>
          </a:xfrm>
        </p:spPr>
        <p:txBody>
          <a:bodyPr/>
          <a:lstStyle/>
          <a:p>
            <a:pPr marL="0" indent="0" algn="ctr" rtl="1">
              <a:buNone/>
            </a:pPr>
            <a:r>
              <a:rPr lang="fa-IR" sz="7200" dirty="0" smtClean="0">
                <a:solidFill>
                  <a:srgbClr val="025198"/>
                </a:solidFill>
                <a:cs typeface="2  Elm" panose="00000400000000000000" pitchFamily="2" charset="-78"/>
              </a:rPr>
              <a:t>با تشکر از توجه شما</a:t>
            </a:r>
            <a:endParaRPr lang="en-US" sz="7200" dirty="0">
              <a:solidFill>
                <a:srgbClr val="025198"/>
              </a:solidFill>
              <a:cs typeface="2  Elm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0835431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pPr algn="r" rtl="1"/>
            <a:r>
              <a:rPr lang="ar-SA" altLang="en-US" sz="3600" b="1" dirty="0">
                <a:solidFill>
                  <a:schemeClr val="accent2">
                    <a:lumMod val="75000"/>
                  </a:schemeClr>
                </a:solidFill>
                <a:cs typeface="2  Titr" panose="00000700000000000000" pitchFamily="2" charset="-78"/>
              </a:rPr>
              <a:t>فهرست مندرجات</a:t>
            </a:r>
            <a:endParaRPr lang="en-US" sz="3600" b="1" dirty="0">
              <a:solidFill>
                <a:schemeClr val="accent2">
                  <a:lumMod val="75000"/>
                </a:schemeClr>
              </a:solidFill>
              <a:cs typeface="2 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algn="r" rtl="1" eaLnBrk="1" hangingPunct="1">
              <a:lnSpc>
                <a:spcPct val="200000"/>
              </a:lnSpc>
            </a:pPr>
            <a:r>
              <a:rPr lang="ar-SA" altLang="en-US" sz="2400" dirty="0" smtClean="0">
                <a:ln>
                  <a:solidFill>
                    <a:srgbClr val="7030A0"/>
                  </a:solidFill>
                </a:ln>
                <a:solidFill>
                  <a:srgbClr val="C00000"/>
                </a:solidFill>
                <a:cs typeface="2  Baran" panose="00000400000000000000" pitchFamily="2" charset="-78"/>
                <a:hlinkClick r:id="rId2" action="ppaction://hlinksldjump"/>
              </a:rPr>
              <a:t>انتقال </a:t>
            </a:r>
            <a:endParaRPr lang="en-US" altLang="en-US" sz="2400" dirty="0" smtClean="0">
              <a:ln>
                <a:solidFill>
                  <a:srgbClr val="7030A0"/>
                </a:solidFill>
              </a:ln>
              <a:solidFill>
                <a:srgbClr val="C00000"/>
              </a:solidFill>
              <a:cs typeface="2  Baran" panose="00000400000000000000" pitchFamily="2" charset="-78"/>
            </a:endParaRPr>
          </a:p>
          <a:p>
            <a:pPr algn="r" rtl="1" eaLnBrk="1" hangingPunct="1">
              <a:lnSpc>
                <a:spcPct val="200000"/>
              </a:lnSpc>
            </a:pPr>
            <a:r>
              <a:rPr lang="ar-SA" altLang="en-US" sz="2400" dirty="0" smtClean="0">
                <a:ln>
                  <a:solidFill>
                    <a:srgbClr val="7030A0"/>
                  </a:solidFill>
                </a:ln>
                <a:solidFill>
                  <a:srgbClr val="C00000"/>
                </a:solidFill>
                <a:cs typeface="2  Baran" panose="00000400000000000000" pitchFamily="2" charset="-78"/>
                <a:hlinkClick r:id="rId3" action="ppaction://hlinksldjump"/>
              </a:rPr>
              <a:t>دانشجوي مهمان</a:t>
            </a:r>
            <a:endParaRPr lang="ar-SA" altLang="en-US" sz="2400" dirty="0" smtClean="0">
              <a:ln>
                <a:solidFill>
                  <a:srgbClr val="7030A0"/>
                </a:solidFill>
              </a:ln>
              <a:solidFill>
                <a:srgbClr val="C00000"/>
              </a:solidFill>
              <a:cs typeface="2  Baran" panose="00000400000000000000" pitchFamily="2" charset="-78"/>
            </a:endParaRPr>
          </a:p>
          <a:p>
            <a:pPr algn="r" rtl="1" eaLnBrk="1" hangingPunct="1">
              <a:lnSpc>
                <a:spcPct val="200000"/>
              </a:lnSpc>
            </a:pPr>
            <a:r>
              <a:rPr lang="ar-SA" altLang="en-US" sz="2400" dirty="0" smtClean="0">
                <a:ln>
                  <a:solidFill>
                    <a:srgbClr val="7030A0"/>
                  </a:solidFill>
                </a:ln>
                <a:solidFill>
                  <a:srgbClr val="C00000"/>
                </a:solidFill>
                <a:cs typeface="2  Baran" panose="00000400000000000000" pitchFamily="2" charset="-78"/>
                <a:hlinkClick r:id="rId4" action="ppaction://hlinksldjump"/>
              </a:rPr>
              <a:t>تغيير رشته </a:t>
            </a:r>
            <a:endParaRPr lang="ar-SA" altLang="en-US" sz="2400" dirty="0" smtClean="0">
              <a:ln>
                <a:solidFill>
                  <a:srgbClr val="7030A0"/>
                </a:solidFill>
              </a:ln>
              <a:solidFill>
                <a:srgbClr val="C00000"/>
              </a:solidFill>
              <a:cs typeface="2  Baran" panose="00000400000000000000" pitchFamily="2" charset="-78"/>
            </a:endParaRPr>
          </a:p>
          <a:p>
            <a:pPr algn="r" rtl="1" eaLnBrk="1" hangingPunct="1">
              <a:lnSpc>
                <a:spcPct val="200000"/>
              </a:lnSpc>
            </a:pPr>
            <a:r>
              <a:rPr lang="ar-SA" altLang="en-US" sz="2400" dirty="0" smtClean="0">
                <a:ln>
                  <a:solidFill>
                    <a:srgbClr val="7030A0"/>
                  </a:solidFill>
                </a:ln>
                <a:solidFill>
                  <a:srgbClr val="C00000"/>
                </a:solidFill>
                <a:cs typeface="2  Baran" panose="00000400000000000000" pitchFamily="2" charset="-78"/>
                <a:hlinkClick r:id="rId5" action="ppaction://hlinksldjump"/>
              </a:rPr>
              <a:t>پذيرش واحدهاي درسي</a:t>
            </a:r>
            <a:endParaRPr lang="en-US" altLang="en-US" sz="2400" dirty="0" smtClean="0">
              <a:ln>
                <a:solidFill>
                  <a:srgbClr val="7030A0"/>
                </a:solidFill>
              </a:ln>
              <a:solidFill>
                <a:srgbClr val="C00000"/>
              </a:solidFill>
              <a:cs typeface="2  Baran" panose="00000400000000000000" pitchFamily="2" charset="-78"/>
            </a:endParaRPr>
          </a:p>
          <a:p>
            <a:pPr algn="r" rtl="1" eaLnBrk="1" hangingPunct="1">
              <a:lnSpc>
                <a:spcPct val="200000"/>
              </a:lnSpc>
            </a:pPr>
            <a:r>
              <a:rPr lang="ar-SA" altLang="en-US" sz="2400" dirty="0" smtClean="0">
                <a:ln>
                  <a:solidFill>
                    <a:srgbClr val="7030A0"/>
                  </a:solidFill>
                </a:ln>
                <a:solidFill>
                  <a:srgbClr val="C00000"/>
                </a:solidFill>
                <a:cs typeface="2  Baran" panose="00000400000000000000" pitchFamily="2" charset="-78"/>
                <a:hlinkClick r:id="rId6" action="ppaction://hlinksldjump"/>
              </a:rPr>
              <a:t>فراغت از تحصيل</a:t>
            </a:r>
            <a:endParaRPr lang="en-US" altLang="en-US" sz="2400" dirty="0" smtClean="0">
              <a:ln>
                <a:solidFill>
                  <a:srgbClr val="7030A0"/>
                </a:solidFill>
              </a:ln>
              <a:solidFill>
                <a:srgbClr val="C00000"/>
              </a:solidFill>
              <a:cs typeface="2  Baran" panose="00000400000000000000" pitchFamily="2" charset="-78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algn="r" rtl="1" eaLnBrk="1" hangingPunct="1">
              <a:lnSpc>
                <a:spcPct val="200000"/>
              </a:lnSpc>
            </a:pPr>
            <a:r>
              <a:rPr lang="ar-SA" altLang="en-US" sz="2000" dirty="0" smtClean="0">
                <a:ln>
                  <a:solidFill>
                    <a:srgbClr val="7030A0"/>
                  </a:solidFill>
                </a:ln>
                <a:solidFill>
                  <a:srgbClr val="7030A0"/>
                </a:solidFill>
                <a:cs typeface="2  Baran" panose="00000400000000000000" pitchFamily="2" charset="-78"/>
                <a:hlinkClick r:id="rId7" action="ppaction://hlinksldjump"/>
              </a:rPr>
              <a:t>نظام آموزشي</a:t>
            </a:r>
            <a:endParaRPr lang="ar-SA" altLang="en-US" sz="2000" dirty="0" smtClean="0">
              <a:ln>
                <a:solidFill>
                  <a:srgbClr val="7030A0"/>
                </a:solidFill>
              </a:ln>
              <a:solidFill>
                <a:srgbClr val="7030A0"/>
              </a:solidFill>
              <a:cs typeface="2  Baran" panose="00000400000000000000" pitchFamily="2" charset="-78"/>
            </a:endParaRPr>
          </a:p>
          <a:p>
            <a:pPr algn="r" rtl="1" eaLnBrk="1" hangingPunct="1">
              <a:lnSpc>
                <a:spcPct val="200000"/>
              </a:lnSpc>
            </a:pPr>
            <a:r>
              <a:rPr lang="ar-SA" altLang="en-US" sz="2000" dirty="0" smtClean="0">
                <a:ln>
                  <a:solidFill>
                    <a:srgbClr val="7030A0"/>
                  </a:solidFill>
                </a:ln>
                <a:solidFill>
                  <a:srgbClr val="7030A0"/>
                </a:solidFill>
                <a:cs typeface="2  Baran" panose="00000400000000000000" pitchFamily="2" charset="-78"/>
                <a:hlinkClick r:id="rId8" action="ppaction://hlinksldjump"/>
              </a:rPr>
              <a:t>واحد هاي درسي و طول مدت تحصيل</a:t>
            </a:r>
            <a:endParaRPr lang="ar-SA" altLang="en-US" sz="2000" dirty="0" smtClean="0">
              <a:ln>
                <a:solidFill>
                  <a:srgbClr val="7030A0"/>
                </a:solidFill>
              </a:ln>
              <a:solidFill>
                <a:srgbClr val="7030A0"/>
              </a:solidFill>
              <a:cs typeface="2  Baran" panose="00000400000000000000" pitchFamily="2" charset="-78"/>
            </a:endParaRPr>
          </a:p>
          <a:p>
            <a:pPr algn="r" rtl="1" eaLnBrk="1" hangingPunct="1">
              <a:lnSpc>
                <a:spcPct val="200000"/>
              </a:lnSpc>
            </a:pPr>
            <a:r>
              <a:rPr lang="ar-SA" altLang="en-US" sz="2000" dirty="0" smtClean="0">
                <a:ln>
                  <a:solidFill>
                    <a:srgbClr val="7030A0"/>
                  </a:solidFill>
                </a:ln>
                <a:solidFill>
                  <a:srgbClr val="7030A0"/>
                </a:solidFill>
                <a:cs typeface="2  Baran" panose="00000400000000000000" pitchFamily="2" charset="-78"/>
                <a:hlinkClick r:id="rId9" action="ppaction://hlinksldjump"/>
              </a:rPr>
              <a:t>حضور وغياب</a:t>
            </a:r>
            <a:endParaRPr lang="ar-SA" altLang="en-US" sz="2000" dirty="0" smtClean="0">
              <a:ln>
                <a:solidFill>
                  <a:srgbClr val="7030A0"/>
                </a:solidFill>
              </a:ln>
              <a:solidFill>
                <a:srgbClr val="7030A0"/>
              </a:solidFill>
              <a:cs typeface="2  Baran" panose="00000400000000000000" pitchFamily="2" charset="-78"/>
            </a:endParaRPr>
          </a:p>
          <a:p>
            <a:pPr algn="r" rtl="1" eaLnBrk="1" hangingPunct="1">
              <a:lnSpc>
                <a:spcPct val="200000"/>
              </a:lnSpc>
            </a:pPr>
            <a:r>
              <a:rPr lang="ar-SA" altLang="en-US" sz="2000" dirty="0" smtClean="0">
                <a:ln>
                  <a:solidFill>
                    <a:srgbClr val="7030A0"/>
                  </a:solidFill>
                </a:ln>
                <a:solidFill>
                  <a:srgbClr val="7030A0"/>
                </a:solidFill>
                <a:cs typeface="2  Baran" panose="00000400000000000000" pitchFamily="2" charset="-78"/>
                <a:hlinkClick r:id="rId10" action="ppaction://hlinksldjump"/>
              </a:rPr>
              <a:t>حذف و اضافه </a:t>
            </a:r>
            <a:endParaRPr lang="ar-SA" altLang="en-US" sz="2000" dirty="0" smtClean="0">
              <a:ln>
                <a:solidFill>
                  <a:srgbClr val="7030A0"/>
                </a:solidFill>
              </a:ln>
              <a:solidFill>
                <a:srgbClr val="7030A0"/>
              </a:solidFill>
              <a:cs typeface="2  Baran" panose="00000400000000000000" pitchFamily="2" charset="-78"/>
            </a:endParaRPr>
          </a:p>
          <a:p>
            <a:pPr algn="r" rtl="1" eaLnBrk="1" hangingPunct="1">
              <a:lnSpc>
                <a:spcPct val="200000"/>
              </a:lnSpc>
            </a:pPr>
            <a:r>
              <a:rPr lang="ar-SA" altLang="en-US" sz="2000" dirty="0" smtClean="0">
                <a:ln>
                  <a:solidFill>
                    <a:srgbClr val="7030A0"/>
                  </a:solidFill>
                </a:ln>
                <a:solidFill>
                  <a:srgbClr val="7030A0"/>
                </a:solidFill>
                <a:cs typeface="2  Baran" panose="00000400000000000000" pitchFamily="2" charset="-78"/>
                <a:hlinkClick r:id="rId11" action="ppaction://hlinksldjump"/>
              </a:rPr>
              <a:t>ارزيابي پيشرفت تحصيلي دانشجو</a:t>
            </a:r>
            <a:endParaRPr lang="ar-SA" altLang="en-US" sz="2000" dirty="0" smtClean="0">
              <a:ln>
                <a:solidFill>
                  <a:srgbClr val="7030A0"/>
                </a:solidFill>
              </a:ln>
              <a:solidFill>
                <a:srgbClr val="7030A0"/>
              </a:solidFill>
              <a:cs typeface="2  Baran" panose="00000400000000000000" pitchFamily="2" charset="-78"/>
            </a:endParaRPr>
          </a:p>
          <a:p>
            <a:pPr algn="r" rtl="1" eaLnBrk="1" hangingPunct="1">
              <a:lnSpc>
                <a:spcPct val="200000"/>
              </a:lnSpc>
            </a:pPr>
            <a:r>
              <a:rPr lang="ar-SA" altLang="en-US" sz="2000" dirty="0" smtClean="0">
                <a:ln>
                  <a:solidFill>
                    <a:srgbClr val="7030A0"/>
                  </a:solidFill>
                </a:ln>
                <a:solidFill>
                  <a:srgbClr val="7030A0"/>
                </a:solidFill>
                <a:cs typeface="2  Baran" panose="00000400000000000000" pitchFamily="2" charset="-78"/>
                <a:hlinkClick r:id="rId12" action="ppaction://hlinksldjump"/>
              </a:rPr>
              <a:t>مرخصي تحصيلي و انصراف از تحصيل</a:t>
            </a:r>
            <a:endParaRPr lang="en-US" altLang="en-US" sz="2000" dirty="0" smtClean="0">
              <a:ln>
                <a:solidFill>
                  <a:srgbClr val="7030A0"/>
                </a:solidFill>
              </a:ln>
              <a:solidFill>
                <a:srgbClr val="7030A0"/>
              </a:solidFill>
              <a:cs typeface="2  Baran" panose="00000400000000000000" pitchFamily="2" charset="-78"/>
            </a:endParaRPr>
          </a:p>
          <a:p>
            <a:pPr algn="r" rtl="1"/>
            <a:endParaRPr lang="en-US" sz="2000" dirty="0">
              <a:ln>
                <a:solidFill>
                  <a:srgbClr val="7030A0"/>
                </a:solidFill>
              </a:ln>
              <a:solidFill>
                <a:srgbClr val="7030A0"/>
              </a:solidFill>
              <a:cs typeface="2  Bara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730388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pPr algn="r" rtl="1"/>
            <a:r>
              <a:rPr lang="ar-SA" altLang="en-US" sz="3600" b="1" dirty="0">
                <a:solidFill>
                  <a:schemeClr val="accent2">
                    <a:lumMod val="75000"/>
                  </a:schemeClr>
                </a:solidFill>
                <a:cs typeface="2  Titr" panose="00000700000000000000" pitchFamily="2" charset="-78"/>
              </a:rPr>
              <a:t>نظام آموزشي</a:t>
            </a:r>
            <a:r>
              <a:rPr lang="en-US" altLang="en-US" b="1" dirty="0" smtClean="0">
                <a:solidFill>
                  <a:schemeClr val="accent2"/>
                </a:solidFill>
                <a:cs typeface="2  Davat" panose="00000400000000000000" pitchFamily="2" charset="-78"/>
              </a:rPr>
              <a:t/>
            </a:r>
            <a:br>
              <a:rPr lang="en-US" altLang="en-US" b="1" dirty="0" smtClean="0">
                <a:solidFill>
                  <a:schemeClr val="accent2"/>
                </a:solidFill>
                <a:cs typeface="2  Davat" panose="00000400000000000000" pitchFamily="2" charset="-78"/>
              </a:rPr>
            </a:br>
            <a:endParaRPr lang="en-US" dirty="0">
              <a:solidFill>
                <a:schemeClr val="accent2"/>
              </a:solidFill>
              <a:cs typeface="2  Davat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35696" y="947531"/>
            <a:ext cx="6851104" cy="5709480"/>
          </a:xfrm>
        </p:spPr>
        <p:txBody>
          <a:bodyPr/>
          <a:lstStyle/>
          <a:p>
            <a:pPr algn="just">
              <a:spcBef>
                <a:spcPts val="200"/>
              </a:spcBef>
              <a:buFontTx/>
              <a:buChar char="•"/>
            </a:pPr>
            <a:r>
              <a:rPr lang="ar-SA" altLang="en-US" sz="2400" dirty="0">
                <a:cs typeface="2  Mitra" panose="00000400000000000000" pitchFamily="2" charset="-78"/>
              </a:rPr>
              <a:t>آموزش در تمام مؤسسات آموزش عالي كشور مبتني بر نظام واحد است . </a:t>
            </a:r>
            <a:endParaRPr lang="en-US" altLang="en-US" sz="2400" dirty="0">
              <a:cs typeface="2  Mitra" panose="00000400000000000000" pitchFamily="2" charset="-78"/>
            </a:endParaRPr>
          </a:p>
          <a:p>
            <a:pPr algn="just">
              <a:spcBef>
                <a:spcPts val="200"/>
              </a:spcBef>
              <a:buFontTx/>
              <a:buChar char="•"/>
            </a:pPr>
            <a:r>
              <a:rPr lang="ar-SA" altLang="en-US" sz="2400" dirty="0">
                <a:cs typeface="2  Mitra" panose="00000400000000000000" pitchFamily="2" charset="-78"/>
              </a:rPr>
              <a:t>تبصره </a:t>
            </a:r>
            <a:r>
              <a:rPr lang="en-US" altLang="en-US" sz="2400" dirty="0">
                <a:cs typeface="2  Mitra" panose="00000400000000000000" pitchFamily="2" charset="-78"/>
              </a:rPr>
              <a:t>–</a:t>
            </a:r>
            <a:r>
              <a:rPr lang="ar-SA" altLang="en-US" sz="2400" dirty="0">
                <a:cs typeface="2  Mitra" panose="00000400000000000000" pitchFamily="2" charset="-78"/>
              </a:rPr>
              <a:t> هر درس با شماره خاصي كه نشان دهنده اختصاصات آن درس در مجموعه دروسي است با ( كد ) مشخص مي شود . </a:t>
            </a:r>
            <a:endParaRPr lang="en-US" altLang="en-US" sz="2400" dirty="0">
              <a:cs typeface="2  Mitra" panose="00000400000000000000" pitchFamily="2" charset="-78"/>
            </a:endParaRPr>
          </a:p>
          <a:p>
            <a:pPr algn="just">
              <a:spcBef>
                <a:spcPts val="200"/>
              </a:spcBef>
              <a:defRPr/>
            </a:pPr>
            <a:r>
              <a:rPr lang="ar-SA" sz="2400" dirty="0">
                <a:cs typeface="2  Mitra" panose="00000400000000000000" pitchFamily="2" charset="-78"/>
              </a:rPr>
              <a:t>در نظام واحدي ارزش هر درس با تعداد واحد هاي آن درس سنجيده مي شود و قبولي يا عدم قبولي دانشجو در يك درس به همان درس محدود است . </a:t>
            </a:r>
            <a:endParaRPr lang="fa-IR" sz="2400" dirty="0">
              <a:cs typeface="2  Mitra" panose="00000400000000000000" pitchFamily="2" charset="-78"/>
            </a:endParaRPr>
          </a:p>
          <a:p>
            <a:pPr algn="just">
              <a:spcBef>
                <a:spcPts val="200"/>
              </a:spcBef>
              <a:defRPr/>
            </a:pPr>
            <a:r>
              <a:rPr lang="fa-IR" sz="2400" dirty="0">
                <a:cs typeface="2  Mitra" panose="00000400000000000000" pitchFamily="2" charset="-78"/>
              </a:rPr>
              <a:t>ه</a:t>
            </a:r>
            <a:r>
              <a:rPr lang="ar-SA" sz="2400" dirty="0">
                <a:cs typeface="2  Mitra" panose="00000400000000000000" pitchFamily="2" charset="-78"/>
              </a:rPr>
              <a:t>ر واحد درسي مقدار يا ميزان درسي است كه مفاد آن به ترتيب به صورت نظري 17 ساعت - عملي يا آزمايشگاهي 34 ساعت – كارآموزي يا كارآموزي درعرصه 51 ساعت در طول يك نيمسال تحصيلي تدريس مي شود .  </a:t>
            </a:r>
            <a:endParaRPr lang="en-US" sz="2400" dirty="0">
              <a:cs typeface="2  Mitra" panose="00000400000000000000" pitchFamily="2" charset="-78"/>
            </a:endParaRPr>
          </a:p>
          <a:p>
            <a:pPr algn="just">
              <a:spcBef>
                <a:spcPts val="200"/>
              </a:spcBef>
              <a:defRPr/>
            </a:pPr>
            <a:r>
              <a:rPr lang="ar-SA" sz="2400" dirty="0">
                <a:cs typeface="2  Mitra" panose="00000400000000000000" pitchFamily="2" charset="-78"/>
              </a:rPr>
              <a:t>هر سال تحصيلي مركب از دو نيمسال تحصيلي و عنداللزوم يك دوره تابستاني است. هر نيمسال تحصيلي عبارت از 17 هفته و هر دوره تابستاني عبارت از 6 هفته آموزش است. </a:t>
            </a:r>
            <a:endParaRPr lang="en-US" sz="2400" dirty="0">
              <a:cs typeface="2  Mitra" panose="00000400000000000000" pitchFamily="2" charset="-78"/>
            </a:endParaRPr>
          </a:p>
          <a:p>
            <a:pPr algn="just">
              <a:spcBef>
                <a:spcPts val="200"/>
              </a:spcBef>
              <a:defRPr/>
            </a:pPr>
            <a:r>
              <a:rPr lang="ar-SA" sz="2400" dirty="0">
                <a:cs typeface="2  Mitra" panose="00000400000000000000" pitchFamily="2" charset="-78"/>
              </a:rPr>
              <a:t>تبصره </a:t>
            </a:r>
            <a:r>
              <a:rPr lang="fa-IR" sz="2400" dirty="0">
                <a:cs typeface="2  Mitra" panose="00000400000000000000" pitchFamily="2" charset="-78"/>
              </a:rPr>
              <a:t>:</a:t>
            </a:r>
            <a:r>
              <a:rPr lang="ar-SA" sz="2400" dirty="0">
                <a:cs typeface="2  Mitra" panose="00000400000000000000" pitchFamily="2" charset="-78"/>
              </a:rPr>
              <a:t> مدت امتحانات پايان نيمسال تحصيلي و دوره تابستاني جزء مدت آموزش محسوب نمي شود. </a:t>
            </a:r>
            <a:endParaRPr lang="en-US" sz="2400" dirty="0">
              <a:cs typeface="2  Mitra" panose="00000400000000000000" pitchFamily="2" charset="-78"/>
            </a:endParaRPr>
          </a:p>
          <a:p>
            <a:pPr algn="just" rtl="1"/>
            <a:endParaRPr lang="en-US" sz="2400" dirty="0">
              <a:cs typeface="2  Mitra" panose="00000400000000000000" pitchFamily="2" charset="-78"/>
            </a:endParaRPr>
          </a:p>
        </p:txBody>
      </p:sp>
      <p:sp>
        <p:nvSpPr>
          <p:cNvPr id="4" name="Action Button: Home 3">
            <a:hlinkClick r:id="rId2" action="ppaction://hlinksldjump" highlightClick="1"/>
          </p:cNvPr>
          <p:cNvSpPr/>
          <p:nvPr/>
        </p:nvSpPr>
        <p:spPr>
          <a:xfrm>
            <a:off x="1827990" y="6435475"/>
            <a:ext cx="442598" cy="422525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43077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8025" y="-99392"/>
            <a:ext cx="8229600" cy="1143000"/>
          </a:xfrm>
        </p:spPr>
        <p:txBody>
          <a:bodyPr/>
          <a:lstStyle/>
          <a:p>
            <a:pPr algn="r" rtl="1" eaLnBrk="1" hangingPunct="1">
              <a:spcBef>
                <a:spcPct val="50000"/>
              </a:spcBef>
            </a:pPr>
            <a:r>
              <a:rPr lang="ar-SA" altLang="en-US" sz="3600" b="1" dirty="0">
                <a:solidFill>
                  <a:schemeClr val="accent2">
                    <a:lumMod val="75000"/>
                  </a:schemeClr>
                </a:solidFill>
                <a:cs typeface="2  Titr" panose="00000700000000000000" pitchFamily="2" charset="-78"/>
              </a:rPr>
              <a:t>واحد هاي درسي</a:t>
            </a:r>
            <a:endParaRPr lang="en-US" altLang="en-US" sz="3600" b="1" dirty="0">
              <a:solidFill>
                <a:schemeClr val="accent2">
                  <a:lumMod val="75000"/>
                </a:schemeClr>
              </a:solidFill>
              <a:cs typeface="2 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84513" y="1043608"/>
            <a:ext cx="6923112" cy="5526755"/>
          </a:xfrm>
        </p:spPr>
        <p:txBody>
          <a:bodyPr/>
          <a:lstStyle/>
          <a:p>
            <a:pPr algn="just"/>
            <a:r>
              <a:rPr lang="ar-SA" altLang="en-US" sz="2600" dirty="0">
                <a:cs typeface="2  Mitra" panose="00000400000000000000" pitchFamily="2" charset="-78"/>
              </a:rPr>
              <a:t>تعداد واحدهاي درسي لازم براي گذراندن دوره كارشناسي پيوسته </a:t>
            </a:r>
            <a:r>
              <a:rPr lang="fa-IR" altLang="en-US" sz="2600" smtClean="0">
                <a:cs typeface="2  Mitra" panose="00000400000000000000" pitchFamily="2" charset="-78"/>
              </a:rPr>
              <a:t>134</a:t>
            </a:r>
          </a:p>
          <a:p>
            <a:pPr algn="just"/>
            <a:r>
              <a:rPr lang="ar-SA" altLang="en-US" sz="2600" smtClean="0">
                <a:cs typeface="2  Mitra" panose="00000400000000000000" pitchFamily="2" charset="-78"/>
              </a:rPr>
              <a:t>واحد  </a:t>
            </a:r>
            <a:r>
              <a:rPr lang="ar-SA" altLang="en-US" sz="2600" dirty="0">
                <a:cs typeface="2  Mitra" panose="00000400000000000000" pitchFamily="2" charset="-78"/>
              </a:rPr>
              <a:t>مي باشد.</a:t>
            </a:r>
            <a:endParaRPr lang="en-US" altLang="en-US" sz="2600" dirty="0">
              <a:cs typeface="2  Mitra" panose="00000400000000000000" pitchFamily="2" charset="-78"/>
            </a:endParaRPr>
          </a:p>
          <a:p>
            <a:pPr algn="just">
              <a:spcBef>
                <a:spcPct val="50000"/>
              </a:spcBef>
              <a:buFontTx/>
              <a:buChar char="•"/>
            </a:pPr>
            <a:r>
              <a:rPr lang="ar-SA" altLang="en-US" sz="2600" dirty="0">
                <a:cs typeface="2  Mitra" panose="00000400000000000000" pitchFamily="2" charset="-78"/>
              </a:rPr>
              <a:t>هر دانشجو دوره روزانه در هر نيمسال تحصيلي حداقل 12 و حداكثر تا 20 واحد درسي را بايد انتخاب نمايد.</a:t>
            </a:r>
          </a:p>
          <a:p>
            <a:pPr algn="just">
              <a:spcBef>
                <a:spcPct val="50000"/>
              </a:spcBef>
              <a:buFontTx/>
              <a:buChar char="•"/>
            </a:pPr>
            <a:r>
              <a:rPr lang="ar-SA" altLang="en-US" sz="2600" dirty="0">
                <a:cs typeface="2  Mitra" panose="00000400000000000000" pitchFamily="2" charset="-78"/>
              </a:rPr>
              <a:t>در نيمسال قبل از كارآموزي در عرصه دانشجو از رعايت شرط بالا معاف بوده و</a:t>
            </a:r>
            <a:r>
              <a:rPr lang="fa-IR" altLang="en-US" sz="2600" dirty="0">
                <a:cs typeface="2  Mitra" panose="00000400000000000000" pitchFamily="2" charset="-78"/>
              </a:rPr>
              <a:t> </a:t>
            </a:r>
            <a:r>
              <a:rPr lang="ar-SA" altLang="en-US" sz="2600" dirty="0">
                <a:cs typeface="2  Mitra" panose="00000400000000000000" pitchFamily="2" charset="-78"/>
              </a:rPr>
              <a:t>در دوره تابستاني حداكثر  مجاز به انتخاب 6 واحد مي باشد . </a:t>
            </a:r>
            <a:endParaRPr lang="en-US" altLang="en-US" sz="2600" dirty="0">
              <a:cs typeface="2  Mitra" panose="00000400000000000000" pitchFamily="2" charset="-78"/>
            </a:endParaRPr>
          </a:p>
          <a:p>
            <a:pPr algn="just"/>
            <a:r>
              <a:rPr lang="ar-SA" altLang="en-US" sz="2600" dirty="0">
                <a:cs typeface="2  Mitra" panose="00000400000000000000" pitchFamily="2" charset="-78"/>
              </a:rPr>
              <a:t>اخذ واحد درسي همراه با كارآموزي در عرصه مجاز نبوده ولي در صورت ضرورت و به تاييد شوراي آموزشي دانشگاه اخذ حداكثر </a:t>
            </a:r>
            <a:r>
              <a:rPr lang="fa-IR" altLang="en-US" sz="2600" dirty="0">
                <a:cs typeface="2  Mitra" panose="00000400000000000000" pitchFamily="2" charset="-78"/>
              </a:rPr>
              <a:t>5 واحد </a:t>
            </a:r>
            <a:r>
              <a:rPr lang="ar-SA" altLang="en-US" sz="2600" dirty="0">
                <a:cs typeface="2  Mitra" panose="00000400000000000000" pitchFamily="2" charset="-78"/>
              </a:rPr>
              <a:t>همراه با كارآموزي در عرصه امكان پذير است .</a:t>
            </a:r>
            <a:r>
              <a:rPr lang="en-US" altLang="en-US" sz="2600" dirty="0">
                <a:cs typeface="2  Mitra" panose="00000400000000000000" pitchFamily="2" charset="-78"/>
              </a:rPr>
              <a:t> </a:t>
            </a:r>
            <a:r>
              <a:rPr lang="fa-IR" altLang="en-US" sz="2600" dirty="0" smtClean="0">
                <a:cs typeface="2  Mitra" panose="00000400000000000000" pitchFamily="2" charset="-78"/>
              </a:rPr>
              <a:t>این </a:t>
            </a:r>
            <a:r>
              <a:rPr lang="fa-IR" altLang="en-US" sz="2600" dirty="0">
                <a:cs typeface="2  Mitra" panose="00000400000000000000" pitchFamily="2" charset="-78"/>
              </a:rPr>
              <a:t>انتخاب دروس در کنار در عرصه به شرط حضور در کلاسهای درسی امکانپذیر است.</a:t>
            </a:r>
            <a:endParaRPr lang="en-US" altLang="en-US" sz="2600" dirty="0">
              <a:cs typeface="2  Mitra" panose="00000400000000000000" pitchFamily="2" charset="-78"/>
            </a:endParaRPr>
          </a:p>
          <a:p>
            <a:pPr algn="r" rtl="1"/>
            <a:endParaRPr lang="en-US" sz="2300" dirty="0">
              <a:cs typeface="2  Mitra" panose="00000400000000000000" pitchFamily="2" charset="-78"/>
            </a:endParaRPr>
          </a:p>
        </p:txBody>
      </p:sp>
      <p:sp>
        <p:nvSpPr>
          <p:cNvPr id="4" name="Action Button: Home 3">
            <a:hlinkClick r:id="rId2" action="ppaction://hlinksldjump" highlightClick="1"/>
          </p:cNvPr>
          <p:cNvSpPr/>
          <p:nvPr/>
        </p:nvSpPr>
        <p:spPr>
          <a:xfrm>
            <a:off x="1827990" y="6435475"/>
            <a:ext cx="442598" cy="422525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00239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SA" altLang="en-US" sz="3600" b="1" dirty="0">
                <a:solidFill>
                  <a:schemeClr val="accent2">
                    <a:lumMod val="75000"/>
                  </a:schemeClr>
                </a:solidFill>
                <a:cs typeface="2  Titr" panose="00000700000000000000" pitchFamily="2" charset="-78"/>
              </a:rPr>
              <a:t>واحد هاي درسي و طول مدت تحصيل</a:t>
            </a:r>
            <a:r>
              <a:rPr lang="ar-SA" altLang="en-US" sz="3200" dirty="0">
                <a:solidFill>
                  <a:srgbClr val="FFFF00"/>
                </a:solidFill>
                <a:cs typeface="2  Titr" panose="00000700000000000000" pitchFamily="2" charset="-78"/>
              </a:rPr>
              <a:t> </a:t>
            </a:r>
            <a:r>
              <a:rPr lang="en-US" altLang="en-US" b="1" dirty="0" smtClean="0">
                <a:solidFill>
                  <a:srgbClr val="FFFF00"/>
                </a:solidFill>
                <a:cs typeface="2  Titr" panose="00000700000000000000" pitchFamily="2" charset="-78"/>
              </a:rPr>
              <a:t/>
            </a:r>
            <a:br>
              <a:rPr lang="en-US" altLang="en-US" b="1" dirty="0" smtClean="0">
                <a:solidFill>
                  <a:srgbClr val="FFFF00"/>
                </a:solidFill>
                <a:cs typeface="2  Titr" panose="00000700000000000000" pitchFamily="2" charset="-78"/>
              </a:rPr>
            </a:br>
            <a:endParaRPr lang="en-US" dirty="0">
              <a:cs typeface="2 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7990" y="1066800"/>
            <a:ext cx="6858000" cy="4525963"/>
          </a:xfrm>
        </p:spPr>
        <p:txBody>
          <a:bodyPr>
            <a:noAutofit/>
          </a:bodyPr>
          <a:lstStyle/>
          <a:p>
            <a:pPr algn="just">
              <a:spcBef>
                <a:spcPts val="200"/>
              </a:spcBef>
              <a:buFontTx/>
              <a:buChar char="•"/>
            </a:pPr>
            <a:r>
              <a:rPr lang="ar-SA" altLang="en-US" sz="2800" dirty="0">
                <a:cs typeface="2  Mitra" panose="00000400000000000000" pitchFamily="2" charset="-78"/>
              </a:rPr>
              <a:t>تبصره 1_ در ترم تسويه نيمسال تحصيلي ( قبل از كار آموزي در عرصه) دانشجو از رعايت شرط انتخاب حداقل 12 واحد معاف است به شرط آنكه مشروط نباشد . </a:t>
            </a:r>
            <a:endParaRPr lang="en-US" altLang="en-US" sz="2800" dirty="0">
              <a:cs typeface="2  Mitra" panose="00000400000000000000" pitchFamily="2" charset="-78"/>
            </a:endParaRPr>
          </a:p>
          <a:p>
            <a:pPr algn="just">
              <a:spcBef>
                <a:spcPts val="200"/>
              </a:spcBef>
              <a:buFontTx/>
              <a:buChar char="•"/>
            </a:pPr>
            <a:r>
              <a:rPr lang="ar-SA" altLang="en-US" sz="2800" dirty="0">
                <a:cs typeface="2  Mitra" panose="00000400000000000000" pitchFamily="2" charset="-78"/>
              </a:rPr>
              <a:t>تبصره 2 </a:t>
            </a:r>
            <a:r>
              <a:rPr lang="en-US" altLang="en-US" sz="2800" dirty="0">
                <a:cs typeface="2  Mitra" panose="00000400000000000000" pitchFamily="2" charset="-78"/>
              </a:rPr>
              <a:t>–</a:t>
            </a:r>
            <a:r>
              <a:rPr lang="ar-SA" altLang="en-US" sz="2800" dirty="0">
                <a:cs typeface="2  Mitra" panose="00000400000000000000" pitchFamily="2" charset="-78"/>
              </a:rPr>
              <a:t> اگر دانشجوئي در يك نيمسال ميانگين كل نمراتش 17 </a:t>
            </a:r>
            <a:r>
              <a:rPr lang="fa-IR" altLang="en-US" sz="2800" dirty="0">
                <a:cs typeface="2  Mitra" panose="00000400000000000000" pitchFamily="2" charset="-78"/>
              </a:rPr>
              <a:t>و بالاتر </a:t>
            </a:r>
            <a:r>
              <a:rPr lang="ar-SA" altLang="en-US" sz="2800" dirty="0">
                <a:cs typeface="2  Mitra" panose="00000400000000000000" pitchFamily="2" charset="-78"/>
              </a:rPr>
              <a:t>باشد با نظر دانشكده مي تواند در نيمسال بعد حداكثر تا 24 واحد درسي انتخاب كند . </a:t>
            </a:r>
            <a:endParaRPr lang="en-US" altLang="en-US" sz="2800" dirty="0">
              <a:cs typeface="2  Mitra" panose="00000400000000000000" pitchFamily="2" charset="-78"/>
            </a:endParaRPr>
          </a:p>
          <a:p>
            <a:pPr algn="just">
              <a:spcBef>
                <a:spcPts val="200"/>
              </a:spcBef>
              <a:buFontTx/>
              <a:buChar char="•"/>
            </a:pPr>
            <a:r>
              <a:rPr lang="ar-SA" altLang="en-US" sz="2800" dirty="0">
                <a:cs typeface="2  Mitra" panose="00000400000000000000" pitchFamily="2" charset="-78"/>
              </a:rPr>
              <a:t>تبصره 3 </a:t>
            </a:r>
            <a:r>
              <a:rPr lang="en-US" altLang="en-US" sz="2800" dirty="0">
                <a:cs typeface="2  Mitra" panose="00000400000000000000" pitchFamily="2" charset="-78"/>
              </a:rPr>
              <a:t>–</a:t>
            </a:r>
            <a:r>
              <a:rPr lang="ar-SA" altLang="en-US" sz="2800" dirty="0">
                <a:cs typeface="2  Mitra" panose="00000400000000000000" pitchFamily="2" charset="-78"/>
              </a:rPr>
              <a:t> الف </a:t>
            </a:r>
            <a:r>
              <a:rPr lang="en-US" altLang="en-US" sz="2800" dirty="0">
                <a:cs typeface="2  Mitra" panose="00000400000000000000" pitchFamily="2" charset="-78"/>
              </a:rPr>
              <a:t>–</a:t>
            </a:r>
            <a:r>
              <a:rPr lang="ar-SA" altLang="en-US" sz="2800" dirty="0">
                <a:cs typeface="2  Mitra" panose="00000400000000000000" pitchFamily="2" charset="-78"/>
              </a:rPr>
              <a:t> در مواردي كه دانشجو حداكثر 24 واحد باقيمانده در ترم تسويـه ( قبل از كارآموزي در عرصه ) داشته باشد مي تواند تمامي واحد هاي باقيمانده را با توجه به برنامه ارائه شده توسط دفتر برنامه ريزي در نيمسال تسويه انتخاب كند . </a:t>
            </a:r>
            <a:endParaRPr lang="en-US" altLang="en-US" sz="2800" dirty="0">
              <a:cs typeface="2  Mitra" panose="00000400000000000000" pitchFamily="2" charset="-78"/>
            </a:endParaRPr>
          </a:p>
          <a:p>
            <a:pPr algn="just">
              <a:spcBef>
                <a:spcPts val="200"/>
              </a:spcBef>
              <a:buFontTx/>
              <a:buChar char="•"/>
            </a:pPr>
            <a:r>
              <a:rPr lang="ar-SA" altLang="en-US" sz="2800" dirty="0">
                <a:cs typeface="2  Mitra" panose="00000400000000000000" pitchFamily="2" charset="-78"/>
              </a:rPr>
              <a:t>ب_دو هفته پس از ثبت نام و اخذ واحد در ترم دانشجو مي تواند دو درس تئوري اضافه نمايد . </a:t>
            </a:r>
            <a:endParaRPr lang="en-US" altLang="en-US" sz="2800" dirty="0">
              <a:cs typeface="2  Mitra" panose="00000400000000000000" pitchFamily="2" charset="-78"/>
            </a:endParaRPr>
          </a:p>
          <a:p>
            <a:pPr algn="just"/>
            <a:endParaRPr lang="en-US" sz="2800" dirty="0">
              <a:cs typeface="2  Mitra" panose="00000400000000000000" pitchFamily="2" charset="-78"/>
            </a:endParaRPr>
          </a:p>
        </p:txBody>
      </p:sp>
      <p:sp>
        <p:nvSpPr>
          <p:cNvPr id="4" name="Action Button: Home 3">
            <a:hlinkClick r:id="rId2" action="ppaction://hlinksldjump" highlightClick="1"/>
          </p:cNvPr>
          <p:cNvSpPr/>
          <p:nvPr/>
        </p:nvSpPr>
        <p:spPr>
          <a:xfrm>
            <a:off x="1827990" y="6435475"/>
            <a:ext cx="442598" cy="422525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65758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274638"/>
            <a:ext cx="7543800" cy="1143000"/>
          </a:xfrm>
        </p:spPr>
        <p:txBody>
          <a:bodyPr/>
          <a:lstStyle/>
          <a:p>
            <a:pPr algn="r" rtl="1"/>
            <a:r>
              <a:rPr lang="ar-SA" altLang="en-US" sz="3600" b="1" dirty="0">
                <a:solidFill>
                  <a:schemeClr val="accent2">
                    <a:lumMod val="75000"/>
                  </a:schemeClr>
                </a:solidFill>
                <a:cs typeface="2  Titr" panose="00000700000000000000" pitchFamily="2" charset="-78"/>
              </a:rPr>
              <a:t>واحد هاي درسي و طول مدت تحصيل</a:t>
            </a:r>
            <a:r>
              <a:rPr lang="ar-SA" altLang="en-US" sz="3200" dirty="0" smtClean="0">
                <a:solidFill>
                  <a:srgbClr val="FFFF00"/>
                </a:solidFill>
                <a:cs typeface="2  Titr" panose="00000700000000000000" pitchFamily="2" charset="-78"/>
              </a:rPr>
              <a:t> </a:t>
            </a:r>
            <a:r>
              <a:rPr lang="en-US" altLang="en-US" sz="3200" dirty="0" smtClean="0">
                <a:solidFill>
                  <a:srgbClr val="FFFF00"/>
                </a:solidFill>
                <a:cs typeface="2  Titr" panose="00000700000000000000" pitchFamily="2" charset="-78"/>
              </a:rPr>
              <a:t/>
            </a:r>
            <a:br>
              <a:rPr lang="en-US" altLang="en-US" sz="3200" dirty="0" smtClean="0">
                <a:solidFill>
                  <a:srgbClr val="FFFF00"/>
                </a:solidFill>
                <a:cs typeface="2  Titr" panose="00000700000000000000" pitchFamily="2" charset="-78"/>
              </a:rPr>
            </a:br>
            <a:endParaRPr lang="en-US" sz="3200" dirty="0">
              <a:cs typeface="2 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17716" y="1066800"/>
            <a:ext cx="6855429" cy="6800055"/>
          </a:xfrm>
        </p:spPr>
        <p:txBody>
          <a:bodyPr>
            <a:noAutofit/>
          </a:bodyPr>
          <a:lstStyle/>
          <a:p>
            <a:pPr algn="just">
              <a:spcBef>
                <a:spcPts val="200"/>
              </a:spcBef>
            </a:pPr>
            <a:r>
              <a:rPr lang="ar-SA" sz="2300" dirty="0">
                <a:cs typeface="2  Mitra" panose="00000400000000000000" pitchFamily="2" charset="-78"/>
              </a:rPr>
              <a:t>ج_ 5 هفته قبل از پاي</a:t>
            </a:r>
            <a:r>
              <a:rPr lang="fa-IR" sz="2300" dirty="0">
                <a:cs typeface="2  Mitra" panose="00000400000000000000" pitchFamily="2" charset="-78"/>
              </a:rPr>
              <a:t>ان </a:t>
            </a:r>
            <a:r>
              <a:rPr lang="ar-SA" sz="2300" dirty="0">
                <a:cs typeface="2  Mitra" panose="00000400000000000000" pitchFamily="2" charset="-78"/>
              </a:rPr>
              <a:t>ترم دانشجو مجاز است يك درس تئوري را با رعايت </a:t>
            </a:r>
            <a:r>
              <a:rPr lang="fa-IR" sz="2300" dirty="0">
                <a:cs typeface="2  Mitra" panose="00000400000000000000" pitchFamily="2" charset="-78"/>
              </a:rPr>
              <a:t>سقف </a:t>
            </a:r>
            <a:r>
              <a:rPr lang="ar-SA" sz="2300" dirty="0">
                <a:cs typeface="2  Mitra" panose="00000400000000000000" pitchFamily="2" charset="-78"/>
              </a:rPr>
              <a:t>غيبت مجاز و مجوز استاد مربوطه و رعايت حد نصاب تعداد واحد در ترم حذف نمايد</a:t>
            </a:r>
            <a:r>
              <a:rPr lang="fa-IR" sz="2300" dirty="0">
                <a:cs typeface="2  Mitra" panose="00000400000000000000" pitchFamily="2" charset="-78"/>
              </a:rPr>
              <a:t> (حذف اضطراری)</a:t>
            </a:r>
            <a:r>
              <a:rPr lang="ar-SA" sz="2300" dirty="0">
                <a:cs typeface="2  Mitra" panose="00000400000000000000" pitchFamily="2" charset="-78"/>
              </a:rPr>
              <a:t>. </a:t>
            </a:r>
            <a:endParaRPr lang="en-US" sz="2300" dirty="0">
              <a:cs typeface="2  Mitra" panose="00000400000000000000" pitchFamily="2" charset="-78"/>
            </a:endParaRPr>
          </a:p>
          <a:p>
            <a:pPr algn="just">
              <a:spcBef>
                <a:spcPts val="200"/>
              </a:spcBef>
            </a:pPr>
            <a:r>
              <a:rPr lang="ar-SA" sz="2300" dirty="0">
                <a:cs typeface="2  Mitra" panose="00000400000000000000" pitchFamily="2" charset="-78"/>
              </a:rPr>
              <a:t>تبصره 4 </a:t>
            </a:r>
            <a:r>
              <a:rPr lang="en-US" sz="2300" dirty="0">
                <a:cs typeface="2  Mitra" panose="00000400000000000000" pitchFamily="2" charset="-78"/>
              </a:rPr>
              <a:t>–</a:t>
            </a:r>
            <a:r>
              <a:rPr lang="ar-SA" sz="2300" dirty="0">
                <a:cs typeface="2  Mitra" panose="00000400000000000000" pitchFamily="2" charset="-78"/>
              </a:rPr>
              <a:t> در موارد ضروري با نظر دانشكده و تائيد استاد مربوطه در صورتي كه دانشجو براي فراغت از تحصيل تنها يك درس باقيمانده </a:t>
            </a:r>
            <a:r>
              <a:rPr lang="fa-IR" sz="2300" dirty="0">
                <a:cs typeface="2  Mitra" panose="00000400000000000000" pitchFamily="2" charset="-78"/>
              </a:rPr>
              <a:t>که قبلا آن را انتخاب واحد نموده ولی به دلایلی نمره قبولی کسب نکرده باشد، </a:t>
            </a:r>
            <a:r>
              <a:rPr lang="ar-SA" sz="2300" dirty="0">
                <a:cs typeface="2  Mitra" panose="00000400000000000000" pitchFamily="2" charset="-78"/>
              </a:rPr>
              <a:t>داشته باشد مي تواند امتحان آن درس را در طول نيمسال از طريق معرفي به استاد بگذراند</a:t>
            </a:r>
            <a:r>
              <a:rPr lang="fa-IR" sz="2300" dirty="0">
                <a:cs typeface="2  Mitra" panose="00000400000000000000" pitchFamily="2" charset="-78"/>
              </a:rPr>
              <a:t>.</a:t>
            </a:r>
            <a:r>
              <a:rPr lang="ar-SA" sz="2300" dirty="0">
                <a:cs typeface="2  Mitra" panose="00000400000000000000" pitchFamily="2" charset="-78"/>
              </a:rPr>
              <a:t> </a:t>
            </a:r>
            <a:endParaRPr lang="en-US" sz="2300" dirty="0">
              <a:cs typeface="2  Mitra" panose="00000400000000000000" pitchFamily="2" charset="-78"/>
            </a:endParaRPr>
          </a:p>
          <a:p>
            <a:pPr algn="just">
              <a:spcBef>
                <a:spcPts val="200"/>
              </a:spcBef>
            </a:pPr>
            <a:r>
              <a:rPr lang="ar-SA" sz="2300" dirty="0">
                <a:cs typeface="2  Mitra" panose="00000400000000000000" pitchFamily="2" charset="-78"/>
              </a:rPr>
              <a:t> تبصره 5_ حداقل واحد دانشجويان شاهد و ايثارگران در هر نيمسال 10 واحد است</a:t>
            </a:r>
            <a:r>
              <a:rPr lang="fa-IR" sz="2300" dirty="0">
                <a:cs typeface="2  Mitra" panose="00000400000000000000" pitchFamily="2" charset="-78"/>
              </a:rPr>
              <a:t>.</a:t>
            </a:r>
            <a:endParaRPr lang="en-US" sz="2300" dirty="0">
              <a:cs typeface="2  Mitra" panose="00000400000000000000" pitchFamily="2" charset="-78"/>
            </a:endParaRPr>
          </a:p>
          <a:p>
            <a:pPr algn="just">
              <a:spcBef>
                <a:spcPts val="200"/>
              </a:spcBef>
            </a:pPr>
            <a:r>
              <a:rPr lang="ar-SA" sz="2300" dirty="0">
                <a:cs typeface="2  Mitra" panose="00000400000000000000" pitchFamily="2" charset="-78"/>
              </a:rPr>
              <a:t>_ حداكثر مدت مجاز تحصيل در دوره كارشناسي پيوسته 6 سال است . در صورتيكه دانشجو نتواند واحد هاي دوره را بر حسب مورد در حداكثر مدت مجاز تحصيل با موفقيت بگذراند از مؤسسه آموزشي مربوط اخراج ميگردد . </a:t>
            </a:r>
            <a:endParaRPr lang="en-US" sz="2300" dirty="0">
              <a:cs typeface="2  Mitra" panose="00000400000000000000" pitchFamily="2" charset="-78"/>
            </a:endParaRPr>
          </a:p>
          <a:p>
            <a:pPr algn="just">
              <a:spcBef>
                <a:spcPts val="200"/>
              </a:spcBef>
            </a:pPr>
            <a:r>
              <a:rPr lang="ar-SA" sz="2300" dirty="0">
                <a:cs typeface="2  Mitra" panose="00000400000000000000" pitchFamily="2" charset="-78"/>
              </a:rPr>
              <a:t>تبصره </a:t>
            </a:r>
            <a:r>
              <a:rPr lang="en-US" sz="2300" dirty="0">
                <a:cs typeface="2  Mitra" panose="00000400000000000000" pitchFamily="2" charset="-78"/>
              </a:rPr>
              <a:t>–</a:t>
            </a:r>
            <a:r>
              <a:rPr lang="ar-SA" sz="2300" dirty="0">
                <a:cs typeface="2  Mitra" panose="00000400000000000000" pitchFamily="2" charset="-78"/>
              </a:rPr>
              <a:t> دانشجويان ايثارگر و شاهد با تائيد شوراي آموزشي دانشگاه مجازند از دو نيمسال اضافي استفاد نمايند .</a:t>
            </a:r>
            <a:endParaRPr lang="fa-IR" sz="2300" dirty="0">
              <a:cs typeface="2  Mitra" panose="00000400000000000000" pitchFamily="2" charset="-78"/>
            </a:endParaRPr>
          </a:p>
          <a:p>
            <a:pPr algn="just">
              <a:spcBef>
                <a:spcPts val="200"/>
              </a:spcBef>
            </a:pPr>
            <a:r>
              <a:rPr lang="fa-IR" sz="2300" dirty="0">
                <a:cs typeface="2  Mitra" panose="00000400000000000000" pitchFamily="2" charset="-78"/>
              </a:rPr>
              <a:t>تعداد واحد های انتخابی در دوره ی تابستانی حداکثر 6 واحد درسی است.</a:t>
            </a:r>
            <a:endParaRPr lang="en-US" sz="2300" dirty="0">
              <a:cs typeface="2  Mitra" panose="00000400000000000000" pitchFamily="2" charset="-78"/>
            </a:endParaRPr>
          </a:p>
          <a:p>
            <a:pPr>
              <a:spcBef>
                <a:spcPts val="200"/>
              </a:spcBef>
            </a:pPr>
            <a:endParaRPr lang="en-US" sz="2300" dirty="0">
              <a:cs typeface="2  Mitra" panose="00000400000000000000" pitchFamily="2" charset="-78"/>
            </a:endParaRPr>
          </a:p>
        </p:txBody>
      </p:sp>
      <p:sp>
        <p:nvSpPr>
          <p:cNvPr id="4" name="Action Button: Home 3">
            <a:hlinkClick r:id="rId2" action="ppaction://hlinksldjump" highlightClick="1"/>
          </p:cNvPr>
          <p:cNvSpPr/>
          <p:nvPr/>
        </p:nvSpPr>
        <p:spPr>
          <a:xfrm>
            <a:off x="1827990" y="6435475"/>
            <a:ext cx="442598" cy="422525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362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SA" altLang="en-US" sz="3600" b="1" dirty="0">
                <a:solidFill>
                  <a:schemeClr val="accent2">
                    <a:lumMod val="75000"/>
                  </a:schemeClr>
                </a:solidFill>
                <a:cs typeface="2  Titr" panose="00000700000000000000" pitchFamily="2" charset="-78"/>
              </a:rPr>
              <a:t>حضور و غياب</a:t>
            </a:r>
            <a:r>
              <a:rPr lang="en-US" altLang="en-US" b="1" dirty="0" smtClean="0">
                <a:solidFill>
                  <a:srgbClr val="FFFF00"/>
                </a:solidFill>
              </a:rPr>
              <a:t/>
            </a:r>
            <a:br>
              <a:rPr lang="en-US" altLang="en-US" b="1" dirty="0" smtClean="0">
                <a:solidFill>
                  <a:srgbClr val="FFFF00"/>
                </a:solidFill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63688" y="990600"/>
            <a:ext cx="6923112" cy="5589337"/>
          </a:xfrm>
        </p:spPr>
        <p:txBody>
          <a:bodyPr/>
          <a:lstStyle/>
          <a:p>
            <a:pPr algn="just">
              <a:spcBef>
                <a:spcPts val="200"/>
              </a:spcBef>
            </a:pPr>
            <a:r>
              <a:rPr lang="ar-SA" altLang="en-US" sz="2400" dirty="0">
                <a:cs typeface="2  Mitra" panose="00000400000000000000" pitchFamily="2" charset="-78"/>
              </a:rPr>
              <a:t>حضور دانشجو در تمام جلسات مربوط به هر درس الزامي است و ساعات غيبت دانشجو در هر درس نظري از </a:t>
            </a:r>
            <a:r>
              <a:rPr lang="fa-IR" altLang="en-US" sz="2400" dirty="0" smtClean="0">
                <a:cs typeface="2  Mitra" panose="00000400000000000000" pitchFamily="2" charset="-78"/>
              </a:rPr>
              <a:t>4/17 </a:t>
            </a:r>
            <a:r>
              <a:rPr lang="ar-SA" altLang="en-US" sz="2400" dirty="0" smtClean="0">
                <a:cs typeface="2  Mitra" panose="00000400000000000000" pitchFamily="2" charset="-78"/>
              </a:rPr>
              <a:t>ساعت </a:t>
            </a:r>
            <a:r>
              <a:rPr lang="ar-SA" altLang="en-US" sz="2400" dirty="0">
                <a:cs typeface="2  Mitra" panose="00000400000000000000" pitchFamily="2" charset="-78"/>
              </a:rPr>
              <a:t>و درس عملي از </a:t>
            </a:r>
            <a:r>
              <a:rPr lang="fa-IR" altLang="en-US" sz="2400" dirty="0">
                <a:cs typeface="2  Mitra" panose="00000400000000000000" pitchFamily="2" charset="-78"/>
              </a:rPr>
              <a:t>17/ 2</a:t>
            </a:r>
            <a:r>
              <a:rPr lang="ar-SA" altLang="en-US" sz="2400" dirty="0">
                <a:cs typeface="2  Mitra" panose="00000400000000000000" pitchFamily="2" charset="-78"/>
              </a:rPr>
              <a:t> ساعت و </a:t>
            </a:r>
            <a:r>
              <a:rPr lang="fa-IR" altLang="en-US" sz="2400" dirty="0">
                <a:cs typeface="2  Mitra" panose="00000400000000000000" pitchFamily="2" charset="-78"/>
              </a:rPr>
              <a:t>و </a:t>
            </a:r>
            <a:r>
              <a:rPr lang="ar-SA" altLang="en-US" sz="2400" dirty="0">
                <a:cs typeface="2  Mitra" panose="00000400000000000000" pitchFamily="2" charset="-78"/>
              </a:rPr>
              <a:t>كارآموزي از </a:t>
            </a:r>
            <a:r>
              <a:rPr lang="fa-IR" altLang="en-US" sz="2400" dirty="0">
                <a:cs typeface="2  Mitra" panose="00000400000000000000" pitchFamily="2" charset="-78"/>
              </a:rPr>
              <a:t>10/ 1</a:t>
            </a:r>
            <a:r>
              <a:rPr lang="ar-SA" altLang="en-US" sz="2400" dirty="0">
                <a:cs typeface="2  Mitra" panose="00000400000000000000" pitchFamily="2" charset="-78"/>
              </a:rPr>
              <a:t>نبايد تجاوز بكند در غير اين صورت نمره دانشجو در آن درس صفر محسوب مي شود .</a:t>
            </a:r>
            <a:r>
              <a:rPr lang="en-US" altLang="en-US" sz="2400" dirty="0">
                <a:cs typeface="2  Mitra" panose="00000400000000000000" pitchFamily="2" charset="-78"/>
              </a:rPr>
              <a:t> </a:t>
            </a:r>
          </a:p>
          <a:p>
            <a:pPr algn="just">
              <a:spcBef>
                <a:spcPts val="200"/>
              </a:spcBef>
              <a:defRPr/>
            </a:pPr>
            <a:r>
              <a:rPr lang="ar-SA" sz="2400" dirty="0">
                <a:cs typeface="2  Mitra" panose="00000400000000000000" pitchFamily="2" charset="-78"/>
              </a:rPr>
              <a:t>تبصره 6 </a:t>
            </a:r>
            <a:r>
              <a:rPr lang="en-US" sz="2400" dirty="0">
                <a:cs typeface="2  Mitra" panose="00000400000000000000" pitchFamily="2" charset="-78"/>
              </a:rPr>
              <a:t>–</a:t>
            </a:r>
            <a:r>
              <a:rPr lang="ar-SA" sz="2400" dirty="0">
                <a:cs typeface="2  Mitra" panose="00000400000000000000" pitchFamily="2" charset="-78"/>
              </a:rPr>
              <a:t> در صورتيكه غيبت دانشجو در هر درس تئوري مازاد بر 17 /4 و در كارآموزي مازاد بر10/1 ساعات باشد ولي غيبت او موجه تشخيص داده شود درس حذف مي گردد. </a:t>
            </a:r>
            <a:endParaRPr lang="en-US" sz="2400" dirty="0">
              <a:cs typeface="2  Mitra" panose="00000400000000000000" pitchFamily="2" charset="-78"/>
            </a:endParaRPr>
          </a:p>
          <a:p>
            <a:pPr algn="just">
              <a:spcBef>
                <a:spcPts val="200"/>
              </a:spcBef>
              <a:defRPr/>
            </a:pPr>
            <a:r>
              <a:rPr lang="ar-SA" sz="2400" dirty="0">
                <a:cs typeface="2  Mitra" panose="00000400000000000000" pitchFamily="2" charset="-78"/>
              </a:rPr>
              <a:t>تبصره </a:t>
            </a:r>
            <a:r>
              <a:rPr lang="en-US" sz="2400" dirty="0">
                <a:cs typeface="2  Mitra" panose="00000400000000000000" pitchFamily="2" charset="-78"/>
              </a:rPr>
              <a:t>–</a:t>
            </a:r>
            <a:r>
              <a:rPr lang="ar-SA" sz="2400" dirty="0">
                <a:cs typeface="2  Mitra" panose="00000400000000000000" pitchFamily="2" charset="-78"/>
              </a:rPr>
              <a:t> در صورت اعتراض به نمره امتحاني مهلت مقرر يك هفته بعد از اعلام نمره و طي تقاضاي كتبي مي باشد.</a:t>
            </a:r>
            <a:endParaRPr lang="en-US" sz="2400" dirty="0">
              <a:cs typeface="2  Mitra" panose="00000400000000000000" pitchFamily="2" charset="-78"/>
            </a:endParaRPr>
          </a:p>
          <a:p>
            <a:pPr algn="just">
              <a:spcBef>
                <a:spcPts val="200"/>
              </a:spcBef>
            </a:pPr>
            <a:r>
              <a:rPr lang="ar-SA" altLang="en-US" sz="2400" dirty="0">
                <a:cs typeface="2  Mitra" panose="00000400000000000000" pitchFamily="2" charset="-78"/>
              </a:rPr>
              <a:t>غيبت غير موجه درامتحان هر درس به منزله گرفتن نمره صفر در امتحان آن درس است و غيبت موجه در امتحان موجب حذف آن درس مي گردد . تشخيص موجه بودن غيبت در جلسه امتحان بر عهده </a:t>
            </a:r>
            <a:r>
              <a:rPr lang="ar-SA" altLang="en-US" sz="2400" dirty="0" smtClean="0">
                <a:cs typeface="2  Mitra" panose="00000400000000000000" pitchFamily="2" charset="-78"/>
              </a:rPr>
              <a:t>شوراي </a:t>
            </a:r>
            <a:r>
              <a:rPr lang="ar-SA" altLang="en-US" sz="2400" dirty="0">
                <a:cs typeface="2  Mitra" panose="00000400000000000000" pitchFamily="2" charset="-78"/>
              </a:rPr>
              <a:t>آموزشي دانشگاه است .</a:t>
            </a:r>
            <a:endParaRPr lang="en-US" altLang="en-US" sz="2400" dirty="0">
              <a:cs typeface="2  Mitra" panose="00000400000000000000" pitchFamily="2" charset="-78"/>
            </a:endParaRPr>
          </a:p>
          <a:p>
            <a:pPr algn="just" rtl="1"/>
            <a:endParaRPr lang="en-US" sz="2400" dirty="0">
              <a:cs typeface="2  Baran" panose="00000400000000000000" pitchFamily="2" charset="-78"/>
            </a:endParaRPr>
          </a:p>
        </p:txBody>
      </p:sp>
      <p:sp>
        <p:nvSpPr>
          <p:cNvPr id="4" name="Action Button: Home 3">
            <a:hlinkClick r:id="rId2" action="ppaction://hlinksldjump" highlightClick="1"/>
          </p:cNvPr>
          <p:cNvSpPr/>
          <p:nvPr/>
        </p:nvSpPr>
        <p:spPr>
          <a:xfrm>
            <a:off x="1827990" y="6435475"/>
            <a:ext cx="442598" cy="422525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4932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SA" altLang="en-US" sz="3600" b="1" dirty="0">
                <a:solidFill>
                  <a:schemeClr val="accent2">
                    <a:lumMod val="75000"/>
                  </a:schemeClr>
                </a:solidFill>
                <a:cs typeface="2  Titr" panose="00000700000000000000" pitchFamily="2" charset="-78"/>
              </a:rPr>
              <a:t>حذف و اضافه</a:t>
            </a:r>
            <a:r>
              <a:rPr lang="en-US" altLang="en-US" sz="3600" b="1" dirty="0">
                <a:solidFill>
                  <a:schemeClr val="accent2">
                    <a:lumMod val="75000"/>
                  </a:schemeClr>
                </a:solidFill>
                <a:cs typeface="2  Titr" panose="00000700000000000000" pitchFamily="2" charset="-78"/>
              </a:rPr>
              <a:t> </a:t>
            </a:r>
            <a:r>
              <a:rPr lang="fa-IR" altLang="en-US" sz="3600" b="1" dirty="0">
                <a:solidFill>
                  <a:schemeClr val="accent2">
                    <a:lumMod val="75000"/>
                  </a:schemeClr>
                </a:solidFill>
                <a:cs typeface="2  Titr" panose="00000700000000000000" pitchFamily="2" charset="-78"/>
              </a:rPr>
              <a:t> و حذف اضطراری</a:t>
            </a:r>
            <a:r>
              <a:rPr lang="en-US" altLang="en-US" b="1" dirty="0" smtClean="0">
                <a:solidFill>
                  <a:srgbClr val="FFFF00"/>
                </a:solidFill>
                <a:cs typeface="2  Davat" panose="00000400000000000000" pitchFamily="2" charset="-78"/>
              </a:rPr>
              <a:t/>
            </a:r>
            <a:br>
              <a:rPr lang="en-US" altLang="en-US" b="1" dirty="0" smtClean="0">
                <a:solidFill>
                  <a:srgbClr val="FFFF00"/>
                </a:solidFill>
                <a:cs typeface="2  Davat" panose="00000400000000000000" pitchFamily="2" charset="-78"/>
              </a:rPr>
            </a:br>
            <a:endParaRPr lang="en-US" dirty="0">
              <a:cs typeface="2  Davat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0" y="973262"/>
            <a:ext cx="6858000" cy="5673475"/>
          </a:xfrm>
        </p:spPr>
        <p:txBody>
          <a:bodyPr>
            <a:noAutofit/>
          </a:bodyPr>
          <a:lstStyle/>
          <a:p>
            <a:pPr algn="just">
              <a:spcBef>
                <a:spcPts val="200"/>
              </a:spcBef>
              <a:defRPr/>
            </a:pPr>
            <a:r>
              <a:rPr lang="ar-SA" sz="2400" dirty="0">
                <a:cs typeface="2  Mitra" panose="00000400000000000000" pitchFamily="2" charset="-78"/>
              </a:rPr>
              <a:t> دانشجو مي تواند در هر نيمسال تحصيلي در مهلتي كمتر از دو هفته پس از شروع نيمسال ، حداكثر </a:t>
            </a:r>
            <a:r>
              <a:rPr lang="fa-IR" sz="2400" dirty="0" smtClean="0">
                <a:cs typeface="2  Mitra" panose="00000400000000000000" pitchFamily="2" charset="-78"/>
              </a:rPr>
              <a:t>سه </a:t>
            </a:r>
            <a:r>
              <a:rPr lang="ar-SA" sz="2400" dirty="0" smtClean="0">
                <a:cs typeface="2  Mitra" panose="00000400000000000000" pitchFamily="2" charset="-78"/>
              </a:rPr>
              <a:t>درس </a:t>
            </a:r>
            <a:r>
              <a:rPr lang="ar-SA" sz="2400" dirty="0">
                <a:cs typeface="2  Mitra" panose="00000400000000000000" pitchFamily="2" charset="-78"/>
              </a:rPr>
              <a:t>خود را حذف و براي </a:t>
            </a:r>
            <a:r>
              <a:rPr lang="fa-IR" sz="2400" dirty="0" smtClean="0">
                <a:cs typeface="2  Mitra" panose="00000400000000000000" pitchFamily="2" charset="-78"/>
              </a:rPr>
              <a:t>سه </a:t>
            </a:r>
            <a:r>
              <a:rPr lang="ar-SA" sz="2400" dirty="0" smtClean="0">
                <a:cs typeface="2  Mitra" panose="00000400000000000000" pitchFamily="2" charset="-78"/>
              </a:rPr>
              <a:t>درس </a:t>
            </a:r>
            <a:r>
              <a:rPr lang="ar-SA" sz="2400" dirty="0">
                <a:cs typeface="2  Mitra" panose="00000400000000000000" pitchFamily="2" charset="-78"/>
              </a:rPr>
              <a:t>ديگر ثبت نام نمايد. مشروط بر اينكه تعداد واحدهاي انتخابي وي از حدود مقرر در ماده 12 تجاوز نكند.</a:t>
            </a:r>
            <a:endParaRPr lang="en-US" sz="2400" dirty="0">
              <a:cs typeface="2  Mitra" panose="00000400000000000000" pitchFamily="2" charset="-78"/>
            </a:endParaRPr>
          </a:p>
          <a:p>
            <a:pPr algn="just">
              <a:spcBef>
                <a:spcPts val="200"/>
              </a:spcBef>
              <a:defRPr/>
            </a:pPr>
            <a:r>
              <a:rPr lang="ar-SA" sz="2400" dirty="0">
                <a:cs typeface="2  Mitra" panose="00000400000000000000" pitchFamily="2" charset="-78"/>
              </a:rPr>
              <a:t>تبصره : </a:t>
            </a:r>
            <a:r>
              <a:rPr lang="fa-IR" sz="2400" dirty="0" smtClean="0">
                <a:cs typeface="2  Mitra" panose="00000400000000000000" pitchFamily="2" charset="-78"/>
              </a:rPr>
              <a:t>در صورت اضطرار </a:t>
            </a:r>
            <a:r>
              <a:rPr lang="ar-SA" sz="2400" dirty="0" smtClean="0">
                <a:cs typeface="2  Mitra" panose="00000400000000000000" pitchFamily="2" charset="-78"/>
              </a:rPr>
              <a:t>دانشجو </a:t>
            </a:r>
            <a:r>
              <a:rPr lang="ar-SA" sz="2400" dirty="0">
                <a:cs typeface="2  Mitra" panose="00000400000000000000" pitchFamily="2" charset="-78"/>
              </a:rPr>
              <a:t>مي تواند تا 5 هفته به پايان نيمسال تحصيلي فقط يك از درسهاي نظري خود را با تائيد گروه آموزشي مربوط حذف كند، مشروط به اينكه اولا</a:t>
            </a:r>
            <a:r>
              <a:rPr lang="fa-IR" sz="2400" dirty="0">
                <a:cs typeface="2  Mitra" panose="00000400000000000000" pitchFamily="2" charset="-78"/>
              </a:rPr>
              <a:t>ً </a:t>
            </a:r>
            <a:r>
              <a:rPr lang="ar-SA" sz="2400" dirty="0">
                <a:cs typeface="2  Mitra" panose="00000400000000000000" pitchFamily="2" charset="-78"/>
              </a:rPr>
              <a:t>غيبت دانشجو در آن درس بيش از 17 /4 مجموع ساعات آن درس نباشد و ثانيا</a:t>
            </a:r>
            <a:r>
              <a:rPr lang="fa-IR" sz="2400" dirty="0">
                <a:cs typeface="2  Mitra" panose="00000400000000000000" pitchFamily="2" charset="-78"/>
              </a:rPr>
              <a:t>ً </a:t>
            </a:r>
            <a:r>
              <a:rPr lang="ar-SA" sz="2400" dirty="0">
                <a:cs typeface="2  Mitra" panose="00000400000000000000" pitchFamily="2" charset="-78"/>
              </a:rPr>
              <a:t>تعداد واحدهاي باقيمانده وي از </a:t>
            </a:r>
            <a:r>
              <a:rPr lang="fa-IR" sz="2400" dirty="0" smtClean="0">
                <a:cs typeface="2  Mitra" panose="00000400000000000000" pitchFamily="2" charset="-78"/>
              </a:rPr>
              <a:t>12 واحد </a:t>
            </a:r>
            <a:r>
              <a:rPr lang="ar-SA" sz="2400" dirty="0" smtClean="0">
                <a:cs typeface="2  Mitra" panose="00000400000000000000" pitchFamily="2" charset="-78"/>
              </a:rPr>
              <a:t>كمتر </a:t>
            </a:r>
            <a:r>
              <a:rPr lang="ar-SA" sz="2400" dirty="0">
                <a:cs typeface="2  Mitra" panose="00000400000000000000" pitchFamily="2" charset="-78"/>
              </a:rPr>
              <a:t>نشود.</a:t>
            </a:r>
            <a:endParaRPr lang="en-US" sz="2400" dirty="0">
              <a:cs typeface="2  Mitra" panose="00000400000000000000" pitchFamily="2" charset="-78"/>
            </a:endParaRPr>
          </a:p>
          <a:p>
            <a:pPr algn="just">
              <a:spcBef>
                <a:spcPts val="200"/>
              </a:spcBef>
              <a:defRPr/>
            </a:pPr>
            <a:r>
              <a:rPr lang="ar-SA" sz="2400" dirty="0">
                <a:cs typeface="2  Mitra" panose="00000400000000000000" pitchFamily="2" charset="-78"/>
              </a:rPr>
              <a:t>حذف كليه درسهاي انتخابي در يك نيمسال ، تنها در صورتي مجاز است كه بنا به تشخيص كميسيون آموزشي مؤسس</a:t>
            </a:r>
            <a:r>
              <a:rPr lang="fa-IR" sz="2400" dirty="0">
                <a:cs typeface="2  Mitra" panose="00000400000000000000" pitchFamily="2" charset="-78"/>
              </a:rPr>
              <a:t>ه</a:t>
            </a:r>
            <a:r>
              <a:rPr lang="ar-SA" sz="2400" dirty="0">
                <a:cs typeface="2  Mitra" panose="00000400000000000000" pitchFamily="2" charset="-78"/>
              </a:rPr>
              <a:t> آموزش عالي مربوط ، دانشجو قادر به ادامه تحصيل در آن نيمسال </a:t>
            </a:r>
            <a:r>
              <a:rPr lang="ar-SA" sz="2400" dirty="0" smtClean="0">
                <a:cs typeface="2  Mitra" panose="00000400000000000000" pitchFamily="2" charset="-78"/>
              </a:rPr>
              <a:t>نباشد.</a:t>
            </a:r>
            <a:r>
              <a:rPr lang="fa-IR" sz="2400" dirty="0" smtClean="0">
                <a:cs typeface="2  Mitra" panose="00000400000000000000" pitchFamily="2" charset="-78"/>
              </a:rPr>
              <a:t>در این صورت آن نیم سال برای دانشجو مرخصی محسوب خواهد شد.</a:t>
            </a:r>
            <a:endParaRPr lang="en-US" sz="2400" dirty="0">
              <a:cs typeface="2  Mitra" panose="00000400000000000000" pitchFamily="2" charset="-78"/>
            </a:endParaRPr>
          </a:p>
          <a:p>
            <a:pPr algn="just">
              <a:spcBef>
                <a:spcPts val="200"/>
              </a:spcBef>
              <a:defRPr/>
            </a:pPr>
            <a:r>
              <a:rPr lang="ar-SA" sz="2400" dirty="0">
                <a:cs typeface="2  Mitra" panose="00000400000000000000" pitchFamily="2" charset="-78"/>
              </a:rPr>
              <a:t>در اين صورت نيمسال مزبور جزو حداكثر مدت مجاز تحصيلي دانشجو محسوب مي گردد.</a:t>
            </a:r>
            <a:endParaRPr lang="en-US" sz="2400" dirty="0">
              <a:cs typeface="2  Mitra" panose="00000400000000000000" pitchFamily="2" charset="-78"/>
            </a:endParaRPr>
          </a:p>
          <a:p>
            <a:pPr algn="just"/>
            <a:endParaRPr lang="en-US" sz="2100" dirty="0"/>
          </a:p>
        </p:txBody>
      </p:sp>
      <p:sp>
        <p:nvSpPr>
          <p:cNvPr id="4" name="Action Button: Home 3">
            <a:hlinkClick r:id="rId2" action="ppaction://hlinksldjump" highlightClick="1"/>
          </p:cNvPr>
          <p:cNvSpPr/>
          <p:nvPr/>
        </p:nvSpPr>
        <p:spPr>
          <a:xfrm>
            <a:off x="1827990" y="6435475"/>
            <a:ext cx="442598" cy="422525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61190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SA" altLang="en-US" sz="3600" b="1" dirty="0">
                <a:solidFill>
                  <a:schemeClr val="accent2">
                    <a:lumMod val="75000"/>
                  </a:schemeClr>
                </a:solidFill>
                <a:cs typeface="2  Titr" panose="00000700000000000000" pitchFamily="2" charset="-78"/>
              </a:rPr>
              <a:t>ارزيابي پيشرفت </a:t>
            </a:r>
            <a:r>
              <a:rPr lang="ar-SA" altLang="en-US" sz="3600" b="1" dirty="0" smtClean="0">
                <a:solidFill>
                  <a:schemeClr val="accent2">
                    <a:lumMod val="75000"/>
                  </a:schemeClr>
                </a:solidFill>
                <a:cs typeface="2  Titr" panose="00000700000000000000" pitchFamily="2" charset="-78"/>
              </a:rPr>
              <a:t>تحصيلي</a:t>
            </a:r>
            <a:r>
              <a:rPr lang="en-US" altLang="en-US" b="1" dirty="0" smtClean="0">
                <a:solidFill>
                  <a:srgbClr val="FFFF00"/>
                </a:solidFill>
                <a:cs typeface="2  Davat" panose="00000400000000000000" pitchFamily="2" charset="-78"/>
              </a:rPr>
              <a:t/>
            </a:r>
            <a:br>
              <a:rPr lang="en-US" altLang="en-US" b="1" dirty="0" smtClean="0">
                <a:solidFill>
                  <a:srgbClr val="FFFF00"/>
                </a:solidFill>
                <a:cs typeface="2  Davat" panose="00000400000000000000" pitchFamily="2" charset="-78"/>
              </a:rPr>
            </a:br>
            <a:endParaRPr lang="en-US" dirty="0">
              <a:cs typeface="2  Davat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0" y="1066800"/>
            <a:ext cx="6858000" cy="4953000"/>
          </a:xfrm>
        </p:spPr>
        <p:txBody>
          <a:bodyPr>
            <a:noAutofit/>
          </a:bodyPr>
          <a:lstStyle/>
          <a:p>
            <a:pPr algn="just"/>
            <a:r>
              <a:rPr lang="ar-SA" altLang="en-US" sz="2000" dirty="0">
                <a:cs typeface="2  Mitra" panose="00000400000000000000" pitchFamily="2" charset="-78"/>
              </a:rPr>
              <a:t>حداقل نمره قبولي در هر درس نظري و عملي ( آزمايشگاهي ) 10</a:t>
            </a:r>
            <a:r>
              <a:rPr lang="fa-IR" altLang="en-US" sz="2000" dirty="0">
                <a:cs typeface="2  Mitra" panose="00000400000000000000" pitchFamily="2" charset="-78"/>
              </a:rPr>
              <a:t> </a:t>
            </a:r>
            <a:r>
              <a:rPr lang="ar-SA" altLang="en-US" sz="2000" dirty="0">
                <a:cs typeface="2  Mitra" panose="00000400000000000000" pitchFamily="2" charset="-78"/>
              </a:rPr>
              <a:t>و</a:t>
            </a:r>
            <a:r>
              <a:rPr lang="fa-IR" altLang="en-US" sz="2000" dirty="0">
                <a:cs typeface="2  Mitra" panose="00000400000000000000" pitchFamily="2" charset="-78"/>
              </a:rPr>
              <a:t>  کارآموزی و</a:t>
            </a:r>
            <a:r>
              <a:rPr lang="ar-SA" altLang="en-US" sz="2000" dirty="0">
                <a:cs typeface="2  Mitra" panose="00000400000000000000" pitchFamily="2" charset="-78"/>
              </a:rPr>
              <a:t>كارآموزي در عرصه 12مي</a:t>
            </a:r>
            <a:r>
              <a:rPr lang="fa-IR" altLang="en-US" sz="2000" dirty="0">
                <a:cs typeface="2  Mitra" panose="00000400000000000000" pitchFamily="2" charset="-78"/>
              </a:rPr>
              <a:t> </a:t>
            </a:r>
            <a:r>
              <a:rPr lang="ar-SA" altLang="en-US" sz="2000" dirty="0">
                <a:cs typeface="2  Mitra" panose="00000400000000000000" pitchFamily="2" charset="-78"/>
              </a:rPr>
              <a:t>باشد </a:t>
            </a:r>
            <a:r>
              <a:rPr lang="ar-SA" altLang="en-US" sz="2000" dirty="0" smtClean="0">
                <a:cs typeface="2  Mitra" panose="00000400000000000000" pitchFamily="2" charset="-78"/>
              </a:rPr>
              <a:t>.</a:t>
            </a:r>
            <a:endParaRPr lang="fa-IR" altLang="en-US" sz="2000" dirty="0" smtClean="0">
              <a:cs typeface="2  Mitra" panose="00000400000000000000" pitchFamily="2" charset="-78"/>
            </a:endParaRPr>
          </a:p>
          <a:p>
            <a:pPr algn="just"/>
            <a:r>
              <a:rPr lang="fa-IR" altLang="en-US" sz="2000" dirty="0" smtClean="0">
                <a:cs typeface="2  Mitra" panose="00000400000000000000" pitchFamily="2" charset="-78"/>
              </a:rPr>
              <a:t>هر یک از درس های عملی ونظری نمره جداگانه دارد اما نمره دروس نظری-عملی که یک درس محسوب می شوند معدل دو قسمت نظری و عملی  وبا توجه به ضرایب هر کدام است. </a:t>
            </a:r>
            <a:r>
              <a:rPr lang="fa-IR" altLang="en-US" sz="2000" dirty="0" smtClean="0">
                <a:cs typeface="2  Mitra" panose="00000400000000000000" pitchFamily="2" charset="-78"/>
              </a:rPr>
              <a:t>در صورتی </a:t>
            </a:r>
            <a:r>
              <a:rPr lang="fa-IR" altLang="en-US" sz="2000" dirty="0" smtClean="0">
                <a:cs typeface="2  Mitra" panose="00000400000000000000" pitchFamily="2" charset="-78"/>
              </a:rPr>
              <a:t>که معدل دو قسمت عملی ونظری به 10 نرسد و یا یکی از آنها از 8 کمتر باشد هرچند معدل به 10 برسد هر دو قسمت باید مجددا تکرار شود.</a:t>
            </a:r>
            <a:endParaRPr lang="en-US" altLang="en-US" sz="2000" dirty="0">
              <a:cs typeface="2  Mitra" panose="00000400000000000000" pitchFamily="2" charset="-78"/>
            </a:endParaRPr>
          </a:p>
          <a:p>
            <a:pPr algn="just">
              <a:defRPr/>
            </a:pPr>
            <a:r>
              <a:rPr lang="fa-IR" sz="2000" dirty="0" smtClean="0">
                <a:cs typeface="2  Mitra" panose="00000400000000000000" pitchFamily="2" charset="-78"/>
              </a:rPr>
              <a:t>-</a:t>
            </a:r>
            <a:r>
              <a:rPr lang="ar-SA" sz="2000" dirty="0" smtClean="0">
                <a:cs typeface="2  Mitra" panose="00000400000000000000" pitchFamily="2" charset="-78"/>
              </a:rPr>
              <a:t>ميانگين </a:t>
            </a:r>
            <a:r>
              <a:rPr lang="ar-SA" sz="2000" dirty="0">
                <a:cs typeface="2  Mitra" panose="00000400000000000000" pitchFamily="2" charset="-78"/>
              </a:rPr>
              <a:t>نمرات دانشجو در هيچ نيمسال نبايد کمتر از 12 باشد در غير اينصورت نام نويسي دانشجو در نيمسال بعد به صورت مشروط خواهد بود. </a:t>
            </a:r>
            <a:endParaRPr lang="en-US" sz="2000" dirty="0">
              <a:cs typeface="2  Mitra" panose="00000400000000000000" pitchFamily="2" charset="-78"/>
            </a:endParaRPr>
          </a:p>
          <a:p>
            <a:pPr algn="just">
              <a:defRPr/>
            </a:pPr>
            <a:r>
              <a:rPr lang="ar-SA" sz="2000" dirty="0">
                <a:cs typeface="2  Mitra" panose="00000400000000000000" pitchFamily="2" charset="-78"/>
              </a:rPr>
              <a:t>تبصره : موضوع مشروط گرديدن دانشجو در هر نيمسال به دانشجو و خانواده او كتبا“ اطلاع داده مي شود و تقاضاي اعلام وصول مي گردد و يك نسخه از آن در پرونده دانشجو ضبط مي گردد </a:t>
            </a:r>
            <a:r>
              <a:rPr lang="en-US" sz="2000" dirty="0">
                <a:cs typeface="2  Mitra" panose="00000400000000000000" pitchFamily="2" charset="-78"/>
              </a:rPr>
              <a:t>.</a:t>
            </a:r>
            <a:r>
              <a:rPr lang="fa-IR" sz="2000" dirty="0">
                <a:cs typeface="2  Mitra" panose="00000400000000000000" pitchFamily="2" charset="-78"/>
              </a:rPr>
              <a:t> </a:t>
            </a:r>
          </a:p>
          <a:p>
            <a:pPr algn="just">
              <a:defRPr/>
            </a:pPr>
            <a:r>
              <a:rPr lang="fa-IR" sz="2000" dirty="0" smtClean="0">
                <a:cs typeface="2  Mitra" panose="00000400000000000000" pitchFamily="2" charset="-78"/>
              </a:rPr>
              <a:t>-</a:t>
            </a:r>
            <a:r>
              <a:rPr lang="ar-SA" sz="2000" dirty="0" smtClean="0">
                <a:cs typeface="2  Mitra" panose="00000400000000000000" pitchFamily="2" charset="-78"/>
              </a:rPr>
              <a:t>دانشجوئي </a:t>
            </a:r>
            <a:r>
              <a:rPr lang="ar-SA" sz="2000" dirty="0">
                <a:cs typeface="2  Mitra" panose="00000400000000000000" pitchFamily="2" charset="-78"/>
              </a:rPr>
              <a:t>كه به صورت مشروط نام نويسي مي كند حق انتخاب بيش از 14 واحد درسي در آن نيمسال را ندارد. </a:t>
            </a:r>
            <a:endParaRPr lang="en-US" sz="2000" dirty="0">
              <a:cs typeface="2  Mitra" panose="00000400000000000000" pitchFamily="2" charset="-78"/>
            </a:endParaRPr>
          </a:p>
          <a:p>
            <a:pPr algn="just">
              <a:defRPr/>
            </a:pPr>
            <a:r>
              <a:rPr lang="fa-IR" sz="2000" dirty="0" smtClean="0">
                <a:cs typeface="2  Mitra" panose="00000400000000000000" pitchFamily="2" charset="-78"/>
              </a:rPr>
              <a:t>-</a:t>
            </a:r>
            <a:r>
              <a:rPr lang="ar-SA" sz="2000" dirty="0" smtClean="0">
                <a:cs typeface="2  Mitra" panose="00000400000000000000" pitchFamily="2" charset="-78"/>
              </a:rPr>
              <a:t>در </a:t>
            </a:r>
            <a:r>
              <a:rPr lang="ar-SA" sz="2000" dirty="0">
                <a:cs typeface="2  Mitra" panose="00000400000000000000" pitchFamily="2" charset="-78"/>
              </a:rPr>
              <a:t>صورتي كه ميانگين نمرات دانشجو در دوره هاي كارشناسي پيوسته در سه نيمسال متوالي يا 4 نيمسال متناوب كمتر از 12 و ميانگين كل او كمتر از 10 باشد در هر مرحله اي از ادامه تحصيل محروم مي گردد. </a:t>
            </a:r>
            <a:endParaRPr lang="en-US" sz="2000" dirty="0">
              <a:cs typeface="2  Mitra" panose="00000400000000000000" pitchFamily="2" charset="-78"/>
            </a:endParaRPr>
          </a:p>
          <a:p>
            <a:pPr algn="just" rtl="1"/>
            <a:endParaRPr lang="en-US" sz="2000" dirty="0">
              <a:cs typeface="2  Baran" panose="00000400000000000000" pitchFamily="2" charset="-78"/>
            </a:endParaRPr>
          </a:p>
        </p:txBody>
      </p:sp>
      <p:sp>
        <p:nvSpPr>
          <p:cNvPr id="4" name="Action Button: Home 3">
            <a:hlinkClick r:id="rId2" action="ppaction://hlinksldjump" highlightClick="1"/>
          </p:cNvPr>
          <p:cNvSpPr/>
          <p:nvPr/>
        </p:nvSpPr>
        <p:spPr>
          <a:xfrm>
            <a:off x="1827990" y="6435475"/>
            <a:ext cx="442598" cy="422525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3282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آیین نامه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به نام خدا" id="{1062972A-FD86-4D8A-B63C-4D8E6AE6A55E}" vid="{C911465D-79E3-4526-BDCE-8DBF33D6F258}"/>
    </a:ext>
  </a:extLst>
</a:theme>
</file>

<file path=ppt/theme/themeOverride1.xml><?xml version="1.0" encoding="utf-8"?>
<a:themeOverride xmlns:a="http://schemas.openxmlformats.org/drawingml/2006/main">
  <a:clrScheme name="Diseño predeterminado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آیین نامه</Template>
  <TotalTime>85</TotalTime>
  <Words>2094</Words>
  <Application>Microsoft Office PowerPoint</Application>
  <PresentationFormat>On-screen Show (4:3)</PresentationFormat>
  <Paragraphs>102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7" baseType="lpstr">
      <vt:lpstr>2  Baran</vt:lpstr>
      <vt:lpstr>2  Davat</vt:lpstr>
      <vt:lpstr>2  Elm</vt:lpstr>
      <vt:lpstr>2  Mitra</vt:lpstr>
      <vt:lpstr>2  Titr</vt:lpstr>
      <vt:lpstr>Arial</vt:lpstr>
      <vt:lpstr>Times New Roman</vt:lpstr>
      <vt:lpstr>آیین نامه</vt:lpstr>
      <vt:lpstr>به نام خدا </vt:lpstr>
      <vt:lpstr>فهرست مندرجات</vt:lpstr>
      <vt:lpstr>نظام آموزشي </vt:lpstr>
      <vt:lpstr>واحد هاي درسي</vt:lpstr>
      <vt:lpstr>واحد هاي درسي و طول مدت تحصيل  </vt:lpstr>
      <vt:lpstr>واحد هاي درسي و طول مدت تحصيل  </vt:lpstr>
      <vt:lpstr>حضور و غياب </vt:lpstr>
      <vt:lpstr>حذف و اضافه  و حذف اضطراری </vt:lpstr>
      <vt:lpstr>ارزيابي پيشرفت تحصيلي </vt:lpstr>
      <vt:lpstr>ارزيابي پيشرفت تحصيلي </vt:lpstr>
      <vt:lpstr> مرخصي تحصيلي </vt:lpstr>
      <vt:lpstr>انصراف از تحصيل  </vt:lpstr>
      <vt:lpstr>انتقال</vt:lpstr>
      <vt:lpstr>انتقال </vt:lpstr>
      <vt:lpstr>ميهمان </vt:lpstr>
      <vt:lpstr>تغيير رشته </vt:lpstr>
      <vt:lpstr>پذيرش واحدهاي درسي </vt:lpstr>
      <vt:lpstr>فراغت از تحصيل 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به نام خدا</dc:title>
  <dc:creator>win8</dc:creator>
  <cp:lastModifiedBy>user</cp:lastModifiedBy>
  <cp:revision>5</cp:revision>
  <dcterms:created xsi:type="dcterms:W3CDTF">2016-09-06T07:51:53Z</dcterms:created>
  <dcterms:modified xsi:type="dcterms:W3CDTF">2017-05-21T06:34:18Z</dcterms:modified>
</cp:coreProperties>
</file>